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9" r:id="rId3"/>
    <p:sldId id="258" r:id="rId4"/>
    <p:sldId id="266" r:id="rId5"/>
    <p:sldId id="264" r:id="rId6"/>
    <p:sldId id="260" r:id="rId7"/>
    <p:sldId id="262" r:id="rId8"/>
    <p:sldId id="265" r:id="rId9"/>
    <p:sldId id="263" r:id="rId10"/>
    <p:sldId id="268" r:id="rId11"/>
    <p:sldId id="267" r:id="rId12"/>
    <p:sldId id="269" r:id="rId13"/>
    <p:sldId id="271" r:id="rId14"/>
    <p:sldId id="278" r:id="rId15"/>
    <p:sldId id="274" r:id="rId16"/>
    <p:sldId id="275" r:id="rId17"/>
    <p:sldId id="276" r:id="rId18"/>
    <p:sldId id="280" r:id="rId19"/>
    <p:sldId id="285" r:id="rId20"/>
    <p:sldId id="286" r:id="rId21"/>
    <p:sldId id="279" r:id="rId22"/>
    <p:sldId id="287" r:id="rId23"/>
    <p:sldId id="281" r:id="rId24"/>
    <p:sldId id="316" r:id="rId25"/>
    <p:sldId id="318" r:id="rId26"/>
    <p:sldId id="317" r:id="rId27"/>
    <p:sldId id="284" r:id="rId28"/>
    <p:sldId id="320" r:id="rId29"/>
    <p:sldId id="339" r:id="rId30"/>
    <p:sldId id="359" r:id="rId31"/>
    <p:sldId id="392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19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0326" autoAdjust="0"/>
  </p:normalViewPr>
  <p:slideViewPr>
    <p:cSldViewPr snapToGrid="0">
      <p:cViewPr varScale="1">
        <p:scale>
          <a:sx n="89" d="100"/>
          <a:sy n="89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1728"/>
          </a:xfrm>
          <a:prstGeom prst="rect">
            <a:avLst/>
          </a:prstGeom>
        </p:spPr>
        <p:txBody>
          <a:bodyPr vert="horz" lIns="96657" tIns="48329" rIns="96657" bIns="48329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6657" tIns="48329" rIns="96657" bIns="48329" rtlCol="0"/>
          <a:lstStyle>
            <a:lvl1pPr algn="r">
              <a:defRPr sz="1300"/>
            </a:lvl1pPr>
          </a:lstStyle>
          <a:p>
            <a:fld id="{A6DB119C-BED3-456E-B839-B8B8BD1F191D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61038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7" tIns="48329" rIns="96657" bIns="4832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2"/>
          </a:xfrm>
          <a:prstGeom prst="rect">
            <a:avLst/>
          </a:prstGeom>
        </p:spPr>
        <p:txBody>
          <a:bodyPr vert="horz" lIns="96657" tIns="48329" rIns="96657" bIns="4832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4"/>
            <a:ext cx="3169920" cy="481727"/>
          </a:xfrm>
          <a:prstGeom prst="rect">
            <a:avLst/>
          </a:prstGeom>
        </p:spPr>
        <p:txBody>
          <a:bodyPr vert="horz" lIns="96657" tIns="48329" rIns="96657" bIns="48329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6657" tIns="48329" rIns="96657" bIns="48329" rtlCol="0" anchor="b"/>
          <a:lstStyle>
            <a:lvl1pPr algn="r">
              <a:defRPr sz="1300"/>
            </a:lvl1pPr>
          </a:lstStyle>
          <a:p>
            <a:fld id="{E10803A4-6110-4F15-98CE-22BDA51B4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27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22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10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1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63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58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2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7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39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27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43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1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20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42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6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0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40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84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94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10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1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57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0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79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4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53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97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1031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636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7061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6390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5905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02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64951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3730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1606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50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404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450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7162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7907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51521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839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7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80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50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41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C683B-A2AE-4B05-A895-60AA11CBD5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9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34DBD-091F-4EDA-904C-8AF020314073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8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2C7-28F8-4CE7-B2BF-4CCC705D2C23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3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66AA-3D36-474B-8308-3B9D1211F476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3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17288-191B-4608-99F7-5462DFBFBF26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2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37A-657B-4781-AC30-99B8026DF4E4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2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04701-CE11-49F1-8654-20F8824933A7}" type="datetime1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34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A741-EB36-4BAB-9A28-92FAE6512113}" type="datetime1">
              <a:rPr lang="en-US" smtClean="0"/>
              <a:t>5/25/2015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0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6E6A-37A0-41AD-9D5C-6D9602D94FC9}" type="datetime1">
              <a:rPr lang="en-US" smtClean="0"/>
              <a:t>5/25/2015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9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E333-DF78-4635-8391-7BF38309A624}" type="datetime1">
              <a:rPr lang="en-US" smtClean="0"/>
              <a:t>5/25/2015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6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8B56-7A72-4B89-9155-573D9328782C}" type="datetime1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0254-FB5E-45EA-96DD-D041C462AE80}" type="datetime1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6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7399A-7C83-4FBE-9F77-CD55F10FE07D}" type="datetime1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FE2B-DFFE-455A-8625-9AA2DF40A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cs.smith.edu/~orourke/TOPP/P44.html#sw-rpt3c-00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mathworld.wolfram.com/GreatCircl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42" y="0"/>
            <a:ext cx="3286082" cy="286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Great Circles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Kha Man</a:t>
            </a:r>
          </a:p>
          <a:p>
            <a:r>
              <a:rPr lang="en-US" sz="1600" dirty="0" smtClean="0"/>
              <a:t>05/24/2015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arrangement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What happens when generating circles have roll same as pitch?</a:t>
                </a:r>
              </a:p>
              <a:p>
                <a:r>
                  <a:rPr lang="en-US" dirty="0" smtClean="0"/>
                  <a:t>Because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𝑟𝑜𝑙𝑙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𝑝𝑖𝑡𝑐h</m:t>
                    </m:r>
                  </m:oMath>
                </a14:m>
                <a:r>
                  <a:rPr lang="en-US" dirty="0" smtClean="0"/>
                  <a:t>, so that every great circle rotates around the plane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dirty="0" smtClean="0">
                    <a:sym typeface="Wingdings" panose="05000000000000000000" pitchFamily="2" charset="2"/>
                  </a:rPr>
                  <a:t>We always have an order of the rotations of great circles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𝑟𝑜𝑙𝑙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𝑟𝑜𝑙𝑙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𝑟𝑜𝑙𝑙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𝑟𝑜𝑙𝑙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𝑟𝑜𝑙𝑙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∈(0 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65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43" y="1934211"/>
            <a:ext cx="7370457" cy="4134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Redraw the graph in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180840" cy="4686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We can redraw the new arrangement by making some ellipses which have a half for “top” and another half for “bottom”</a:t>
            </a:r>
          </a:p>
          <a:p>
            <a:pPr marL="0" indent="0">
              <a:buNone/>
            </a:pPr>
            <a:r>
              <a:rPr lang="en-US" sz="2000" dirty="0" smtClean="0"/>
              <a:t>Every pair of “ellipses” with the same “top” or “bottom” will intersect </a:t>
            </a:r>
          </a:p>
          <a:p>
            <a:pPr marL="0" indent="0">
              <a:buNone/>
            </a:pPr>
            <a:r>
              <a:rPr lang="en-US" sz="2000" dirty="0" smtClean="0"/>
              <a:t>Since roll = pitch, “ellipses” rotate around an imaginary lines so that we always have the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6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special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I come with the definition for the new arrangement</a:t>
            </a:r>
          </a:p>
          <a:p>
            <a:r>
              <a:rPr lang="en-US" b="1" dirty="0" smtClean="0"/>
              <a:t>Definition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G</a:t>
            </a:r>
            <a:r>
              <a:rPr lang="en-US" baseline="-25000" dirty="0" err="1" smtClean="0"/>
              <a:t>n</a:t>
            </a:r>
            <a:r>
              <a:rPr lang="en-US" dirty="0" smtClean="0"/>
              <a:t> is special if it has the same shape as one consisting of roll=pitch great circles</a:t>
            </a:r>
          </a:p>
          <a:p>
            <a:r>
              <a:rPr lang="en-US" dirty="0" smtClean="0"/>
              <a:t>Annotation: </a:t>
            </a:r>
            <a:r>
              <a:rPr lang="en-US" dirty="0" err="1" smtClean="0"/>
              <a:t>G</a:t>
            </a:r>
            <a:r>
              <a:rPr lang="en-US" baseline="-25000" dirty="0" err="1" smtClean="0"/>
              <a:t>n</a:t>
            </a:r>
            <a:r>
              <a:rPr lang="en-US" baseline="-25000" dirty="0" smtClean="0"/>
              <a:t> special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lemmas and theorems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7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basic properties of </a:t>
            </a:r>
            <a:r>
              <a:rPr lang="en-US" dirty="0" err="1" smtClean="0"/>
              <a:t>G</a:t>
            </a:r>
            <a:r>
              <a:rPr lang="en-US" baseline="-25000" dirty="0" err="1" smtClean="0"/>
              <a:t>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center of all circles O is the </a:t>
            </a:r>
            <a:r>
              <a:rPr lang="en-US" b="1" dirty="0"/>
              <a:t>point symmetry </a:t>
            </a:r>
            <a:r>
              <a:rPr lang="en-US" dirty="0"/>
              <a:t>of vertices on both sides of the line connected 2 middle points</a:t>
            </a:r>
          </a:p>
          <a:p>
            <a:pPr lvl="1"/>
            <a:r>
              <a:rPr lang="en-US" dirty="0"/>
              <a:t>Proof: </a:t>
            </a:r>
          </a:p>
          <a:p>
            <a:pPr lvl="2"/>
            <a:r>
              <a:rPr lang="en-US" dirty="0"/>
              <a:t>2 circles in 3D can be considered as 2 </a:t>
            </a:r>
            <a:r>
              <a:rPr lang="en-US" dirty="0" smtClean="0"/>
              <a:t>planes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The intersection of 2 planes is a line</a:t>
            </a:r>
          </a:p>
          <a:p>
            <a:pPr lvl="2"/>
            <a:r>
              <a:rPr lang="en-US" dirty="0" smtClean="0"/>
              <a:t>Therefore</a:t>
            </a:r>
            <a:r>
              <a:rPr lang="en-US" dirty="0"/>
              <a:t>, all the intersections created by pairs of circles and O are on </a:t>
            </a:r>
            <a:r>
              <a:rPr lang="en-US" dirty="0" smtClean="0"/>
              <a:t>the </a:t>
            </a:r>
            <a:r>
              <a:rPr lang="en-US" dirty="0"/>
              <a:t>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6" y="4054746"/>
            <a:ext cx="1692374" cy="25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0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Call n is the number of circles in the graph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 smtClean="0"/>
                  <a:t> vertices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 smtClean="0"/>
                  <a:t> edges on a circle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A pair of circles create 2 intersections. The distance between 2 intersections on a circle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 smtClean="0"/>
                  <a:t> edges on the circle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3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1 - Proof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A circle will intersect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 smtClean="0"/>
                  <a:t> other circles. A pair of circles will meet at 2 points. So the number of points on a circle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 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 smtClean="0"/>
                  <a:t> edges on the circle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 smtClean="0"/>
                  <a:t>Assume the statement is correct with k great circles graphs which have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dirty="0" smtClean="0"/>
                  <a:t> vertices on a circle.</a:t>
                </a:r>
              </a:p>
              <a:p>
                <a:pPr marL="0" indent="0">
                  <a:buNone/>
                </a:pPr>
                <a:r>
                  <a:rPr lang="en-US" dirty="0" smtClean="0"/>
                  <a:t>Define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v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-&gt; 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dirty="0">
                    <a:solidFill>
                      <a:srgbClr val="FF0000"/>
                    </a:solidFill>
                  </a:rPr>
                  <a:t> -&gt; 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dirty="0">
                    <a:solidFill>
                      <a:srgbClr val="FF0000"/>
                    </a:solidFill>
                  </a:rPr>
                  <a:t> -&gt; … -&gt; 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k-1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(v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(v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(v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-&gt; ….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(v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k-1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 -&gt; v</a:t>
                </a:r>
                <a:r>
                  <a:rPr lang="en-US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/>
                  <a:t> is the circular path that has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d(v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)) = k -1 ;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1,2,3, … , (k-1)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1 -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Now we add a new circle C</a:t>
                </a:r>
                <a:r>
                  <a:rPr lang="en-US" baseline="-25000" dirty="0" smtClean="0"/>
                  <a:t>k+1</a:t>
                </a:r>
                <a:r>
                  <a:rPr lang="en-US" dirty="0" smtClean="0"/>
                  <a:t> into the graph. So on every circle C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to </a:t>
                </a:r>
                <a:r>
                  <a:rPr lang="en-US" dirty="0" err="1" smtClean="0"/>
                  <a:t>C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, we have 2 new intersections made by C</a:t>
                </a:r>
                <a:r>
                  <a:rPr lang="en-US" baseline="-25000" dirty="0" smtClean="0"/>
                  <a:t>k+1</a:t>
                </a:r>
                <a:r>
                  <a:rPr lang="en-US" dirty="0" smtClean="0"/>
                  <a:t>. Call it </a:t>
                </a:r>
                <a:r>
                  <a:rPr lang="en-US" dirty="0" err="1" smtClean="0"/>
                  <a:t>v</a:t>
                </a:r>
                <a:r>
                  <a:rPr lang="en-US" baseline="-25000" dirty="0" err="1" smtClean="0"/>
                  <a:t>a</a:t>
                </a:r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Without loss of generality, I consider </a:t>
                </a:r>
                <a:r>
                  <a:rPr lang="en-US" dirty="0" err="1" smtClean="0">
                    <a:ea typeface="Cambria Math" panose="02040503050406030204" pitchFamily="18" charset="0"/>
                  </a:rPr>
                  <a:t>v</a:t>
                </a:r>
                <a:r>
                  <a:rPr lang="en-US" baseline="-25000" dirty="0" err="1" smtClean="0">
                    <a:ea typeface="Cambria Math" panose="02040503050406030204" pitchFamily="18" charset="0"/>
                  </a:rPr>
                  <a:t>a</a:t>
                </a:r>
                <a:r>
                  <a:rPr lang="en-US" dirty="0" smtClean="0">
                    <a:ea typeface="Cambria Math" panose="02040503050406030204" pitchFamily="18" charset="0"/>
                  </a:rPr>
                  <a:t> as the first vertex in my new circular path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v</a:t>
                </a:r>
                <a:r>
                  <a:rPr lang="en-US" baseline="-25000" dirty="0" err="1" smtClean="0">
                    <a:solidFill>
                      <a:srgbClr val="FF0000"/>
                    </a:solidFill>
                  </a:rPr>
                  <a:t>a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-&gt; </a:t>
                </a:r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 -&gt; 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dirty="0">
                    <a:solidFill>
                      <a:schemeClr val="tx1"/>
                    </a:solidFill>
                  </a:rPr>
                  <a:t> -&gt; … -&gt; 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k-1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- 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 err="1" smtClean="0">
                    <a:solidFill>
                      <a:srgbClr val="FF0000"/>
                    </a:solidFill>
                  </a:rPr>
                  <a:t>v</a:t>
                </a:r>
                <a:r>
                  <a:rPr lang="en-US" baseline="-25000" dirty="0" err="1" smtClean="0">
                    <a:solidFill>
                      <a:srgbClr val="FF0000"/>
                    </a:solidFill>
                  </a:rPr>
                  <a:t>a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)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dirty="0">
                    <a:solidFill>
                      <a:schemeClr val="tx1"/>
                    </a:solidFill>
                  </a:rPr>
                  <a:t>) -&gt; ….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(v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k-1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)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-&gt;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v</a:t>
                </a:r>
                <a:r>
                  <a:rPr lang="en-US" baseline="-25000" dirty="0" err="1" smtClean="0">
                    <a:solidFill>
                      <a:srgbClr val="FF0000"/>
                    </a:solidFill>
                  </a:rPr>
                  <a:t>a</a:t>
                </a:r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Because every vertex has O as the point symmetry, so if </a:t>
                </a:r>
                <a:r>
                  <a:rPr lang="en-US" dirty="0" err="1" smtClean="0"/>
                  <a:t>v</a:t>
                </a:r>
                <a:r>
                  <a:rPr lang="en-US" baseline="-25000" dirty="0" err="1" smtClean="0"/>
                  <a:t>a</a:t>
                </a:r>
                <a:r>
                  <a:rPr lang="en-US" dirty="0" smtClean="0"/>
                  <a:t> is the first vertex that is close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(v</a:t>
                </a:r>
                <a:r>
                  <a:rPr lang="en-US" baseline="-25000" dirty="0"/>
                  <a:t>k-1</a:t>
                </a:r>
                <a:r>
                  <a:rPr lang="en-US" dirty="0"/>
                  <a:t>) </a:t>
                </a:r>
                <a:r>
                  <a:rPr lang="en-US" dirty="0" smtClean="0"/>
                  <a:t>and v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 err="1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must be close to v</a:t>
                </a:r>
                <a:r>
                  <a:rPr lang="en-US" baseline="-25000" dirty="0" smtClean="0"/>
                  <a:t>k-1</a:t>
                </a:r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(v</a:t>
                </a:r>
                <a:r>
                  <a:rPr lang="en-US" baseline="-25000" dirty="0"/>
                  <a:t>1</a:t>
                </a:r>
                <a:r>
                  <a:rPr lang="en-US" dirty="0" smtClean="0"/>
                  <a:t>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  <a:blipFill rotWithShape="0">
                <a:blip r:embed="rId2"/>
                <a:stretch>
                  <a:fillRect l="-1217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3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6617"/>
            <a:ext cx="10515600" cy="1325563"/>
          </a:xfrm>
        </p:spPr>
        <p:txBody>
          <a:bodyPr/>
          <a:lstStyle/>
          <a:p>
            <a:r>
              <a:rPr lang="en-US" dirty="0" smtClean="0"/>
              <a:t>Lemma 1 - Proof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8126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Call v</a:t>
                </a:r>
                <a:r>
                  <a:rPr lang="en-US" sz="2400" baseline="-25000" dirty="0" smtClean="0"/>
                  <a:t>i </a:t>
                </a:r>
                <a:r>
                  <a:rPr lang="en-US" sz="2400" dirty="0" smtClean="0"/>
                  <a:t>is the vertex in the set {v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, v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, … v</a:t>
                </a:r>
                <a:r>
                  <a:rPr lang="en-US" sz="2400" baseline="-25000" dirty="0" smtClean="0"/>
                  <a:t>k-1</a:t>
                </a:r>
                <a:r>
                  <a:rPr lang="en-US" sz="2400" dirty="0" smtClean="0"/>
                  <a:t>}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) </a:t>
                </a:r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 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Similarly, </a:t>
                </a:r>
                <a:r>
                  <a:rPr lang="en-US" sz="2400" dirty="0"/>
                  <a:t>because we have (2k-2+2) = 2k edges on the new </a:t>
                </a:r>
                <a:r>
                  <a:rPr lang="en-US" sz="2400" dirty="0" smtClean="0"/>
                  <a:t>path, the other path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 smtClean="0"/>
                  <a:t> that contains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is also equal to k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 smtClean="0">
                    <a:sym typeface="Wingdings" panose="05000000000000000000" pitchFamily="2" charset="2"/>
                  </a:rPr>
                  <a:t>The induction hypothesis is correct with (k+1) circles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 smtClean="0">
                    <a:sym typeface="Wingdings" panose="05000000000000000000" pitchFamily="2" charset="2"/>
                  </a:rPr>
                  <a:t>Q.E.D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81267" cy="4351338"/>
              </a:xfrm>
              <a:blipFill rotWithShape="0">
                <a:blip r:embed="rId2"/>
                <a:stretch>
                  <a:fillRect l="-666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4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63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G</a:t>
            </a:r>
            <a:r>
              <a:rPr lang="en-US" baseline="-25000" dirty="0" err="1" smtClean="0"/>
              <a:t>n</a:t>
            </a:r>
            <a:r>
              <a:rPr lang="en-US" baseline="-25000" dirty="0" smtClean="0"/>
              <a:t> special</a:t>
            </a:r>
            <a:r>
              <a:rPr lang="en-US" dirty="0" smtClean="0"/>
              <a:t> can be seen in the form that has:</a:t>
            </a:r>
          </a:p>
          <a:p>
            <a:r>
              <a:rPr lang="en-US" dirty="0" smtClean="0"/>
              <a:t>k </a:t>
            </a:r>
            <a:r>
              <a:rPr lang="en-US" dirty="0"/>
              <a:t>triangles at the </a:t>
            </a:r>
            <a:r>
              <a:rPr lang="en-US" dirty="0">
                <a:solidFill>
                  <a:srgbClr val="FF0000"/>
                </a:solidFill>
              </a:rPr>
              <a:t>“outer cycle”</a:t>
            </a:r>
          </a:p>
          <a:p>
            <a:r>
              <a:rPr lang="en-US" dirty="0"/>
              <a:t>Another k triangles are made by the reflection and 1 polygon has k segments in the </a:t>
            </a:r>
            <a:r>
              <a:rPr lang="en-US" dirty="0">
                <a:solidFill>
                  <a:srgbClr val="FF0000"/>
                </a:solidFill>
              </a:rPr>
              <a:t>“middle” </a:t>
            </a:r>
          </a:p>
          <a:p>
            <a:r>
              <a:rPr lang="en-US" dirty="0"/>
              <a:t>The other polygons are quadrilaterals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1217686"/>
            <a:ext cx="4622624" cy="46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1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Problem Statement</a:t>
                </a:r>
              </a:p>
              <a:p>
                <a:r>
                  <a:rPr lang="en-US" dirty="0" smtClean="0"/>
                  <a:t>Lemma 1</a:t>
                </a:r>
              </a:p>
              <a:p>
                <a:r>
                  <a:rPr lang="en-US" dirty="0" smtClean="0"/>
                  <a:t>Lemma 2</a:t>
                </a:r>
              </a:p>
              <a:p>
                <a:r>
                  <a:rPr lang="en-US" dirty="0" smtClean="0"/>
                  <a:t>Theorem 1 –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𝑠𝑝𝑒𝑐𝑖𝑎𝑙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Some non-isomorphic graphs of 6 and 7 </a:t>
                </a:r>
                <a:r>
                  <a:rPr lang="en-US" smtClean="0"/>
                  <a:t>great circles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23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2 - Proof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Before going into proof, let’s see some special graphs G</a:t>
            </a:r>
            <a:r>
              <a:rPr lang="en-US" baseline="-25000" dirty="0" smtClean="0"/>
              <a:t>3 special</a:t>
            </a:r>
            <a:r>
              <a:rPr lang="en-US" dirty="0" smtClean="0"/>
              <a:t> , G</a:t>
            </a:r>
            <a:r>
              <a:rPr lang="en-US" baseline="-25000" dirty="0" smtClean="0"/>
              <a:t>4 special</a:t>
            </a:r>
            <a:r>
              <a:rPr lang="en-US" dirty="0" smtClean="0"/>
              <a:t> , G</a:t>
            </a:r>
            <a:r>
              <a:rPr lang="en-US" baseline="-25000" dirty="0" smtClean="0"/>
              <a:t>5 special</a:t>
            </a:r>
            <a:r>
              <a:rPr lang="en-US" dirty="0" smtClean="0"/>
              <a:t>, G</a:t>
            </a:r>
            <a:r>
              <a:rPr lang="en-US" baseline="-25000" dirty="0" smtClean="0"/>
              <a:t>6 special</a:t>
            </a:r>
            <a:r>
              <a:rPr lang="en-US" dirty="0" smtClean="0"/>
              <a:t> in the next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01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baseline="-25000" dirty="0"/>
              <a:t>3 special</a:t>
            </a:r>
            <a:r>
              <a:rPr lang="en-US" dirty="0"/>
              <a:t> , G</a:t>
            </a:r>
            <a:r>
              <a:rPr lang="en-US" baseline="-25000" dirty="0"/>
              <a:t>4 special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9" y="2093124"/>
            <a:ext cx="5475556" cy="3004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21</a:t>
            </a:fld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23" y="2155055"/>
            <a:ext cx="5475556" cy="28805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78817" y="5210354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</a:t>
            </a:r>
            <a:r>
              <a:rPr lang="en-US" sz="2800" baseline="-25000" dirty="0"/>
              <a:t>3 special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347271" y="5210354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</a:t>
            </a:r>
            <a:r>
              <a:rPr lang="en-US" sz="2800" baseline="-25000" dirty="0" smtClean="0"/>
              <a:t>4 special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78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baseline="-25000" dirty="0" smtClean="0"/>
              <a:t>5 </a:t>
            </a:r>
            <a:r>
              <a:rPr lang="en-US" baseline="-25000" dirty="0"/>
              <a:t>special</a:t>
            </a:r>
            <a:r>
              <a:rPr lang="en-US" dirty="0"/>
              <a:t> , </a:t>
            </a:r>
            <a:r>
              <a:rPr lang="en-US" dirty="0" smtClean="0"/>
              <a:t>G</a:t>
            </a:r>
            <a:r>
              <a:rPr lang="en-US" baseline="-25000" dirty="0" smtClean="0"/>
              <a:t>6 </a:t>
            </a:r>
            <a:r>
              <a:rPr lang="en-US" baseline="-25000" dirty="0"/>
              <a:t>special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5" y="2093124"/>
            <a:ext cx="5457843" cy="30043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22</a:t>
            </a:fld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97" y="2155055"/>
            <a:ext cx="5255008" cy="28805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78817" y="5210354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</a:t>
            </a:r>
            <a:r>
              <a:rPr lang="en-US" sz="2800" baseline="-25000" dirty="0" smtClean="0"/>
              <a:t>5 </a:t>
            </a:r>
            <a:r>
              <a:rPr lang="en-US" sz="2800" baseline="-25000" dirty="0"/>
              <a:t>special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347271" y="5210354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</a:t>
            </a:r>
            <a:r>
              <a:rPr lang="en-US" sz="2800" baseline="-25000" dirty="0"/>
              <a:t>6</a:t>
            </a:r>
            <a:r>
              <a:rPr lang="en-US" sz="2800" baseline="-25000" dirty="0" smtClean="0"/>
              <a:t> special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36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2 - Proof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Because the special graph has the “order”, so WLOG, to build G</a:t>
                </a:r>
                <a:r>
                  <a:rPr lang="en-US" baseline="-25000" dirty="0" smtClean="0"/>
                  <a:t>k+1</a:t>
                </a:r>
                <a:r>
                  <a:rPr lang="en-US" dirty="0" smtClean="0"/>
                  <a:t>, we only need to add a new great circle C</a:t>
                </a:r>
                <a:r>
                  <a:rPr lang="en-US" baseline="-25000" dirty="0" smtClean="0"/>
                  <a:t>k+1</a:t>
                </a:r>
                <a:r>
                  <a:rPr lang="en-US" dirty="0" smtClean="0"/>
                  <a:t> that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𝑟𝑜𝑙𝑙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𝑟𝑜𝑙𝑙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50151" y="3238356"/>
            <a:ext cx="4574348" cy="2690956"/>
            <a:chOff x="3588320" y="3847956"/>
            <a:chExt cx="4574348" cy="2690956"/>
          </a:xfrm>
        </p:grpSpPr>
        <p:grpSp>
          <p:nvGrpSpPr>
            <p:cNvPr id="13" name="Group 12"/>
            <p:cNvGrpSpPr/>
            <p:nvPr/>
          </p:nvGrpSpPr>
          <p:grpSpPr>
            <a:xfrm>
              <a:off x="3588320" y="4624450"/>
              <a:ext cx="1783080" cy="1914461"/>
              <a:chOff x="3425760" y="4071682"/>
              <a:chExt cx="1783080" cy="1914461"/>
            </a:xfrm>
          </p:grpSpPr>
          <p:sp>
            <p:nvSpPr>
              <p:cNvPr id="7" name="Oval 6"/>
              <p:cNvSpPr/>
              <p:nvPr/>
            </p:nvSpPr>
            <p:spPr>
              <a:xfrm rot="18264848">
                <a:off x="3965256" y="3532186"/>
                <a:ext cx="704088" cy="1783080"/>
              </a:xfrm>
              <a:prstGeom prst="ellipse">
                <a:avLst/>
              </a:prstGeom>
              <a:noFill/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3765995" y="5423168"/>
                    <a:ext cx="1102610" cy="5629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𝑅𝑜𝑙𝑙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5995" y="5423168"/>
                    <a:ext cx="1102610" cy="56297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/>
            <p:cNvGrpSpPr/>
            <p:nvPr/>
          </p:nvGrpSpPr>
          <p:grpSpPr>
            <a:xfrm>
              <a:off x="7028317" y="3847956"/>
              <a:ext cx="1134351" cy="2690956"/>
              <a:chOff x="6706884" y="3665394"/>
              <a:chExt cx="1134351" cy="2690956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6738625" y="3902392"/>
                <a:ext cx="1102610" cy="2453958"/>
                <a:chOff x="6689724" y="3527330"/>
                <a:chExt cx="1102610" cy="2453958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6888985" y="3527330"/>
                  <a:ext cx="704088" cy="1783080"/>
                </a:xfrm>
                <a:prstGeom prst="ellipse">
                  <a:avLst/>
                </a:prstGeom>
                <a:noFill/>
                <a:ln w="412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6689724" y="5418313"/>
                      <a:ext cx="1102610" cy="5629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𝑅𝑜𝑙𝑙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9724" y="5418313"/>
                      <a:ext cx="1102610" cy="5629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Curved Connector 13"/>
              <p:cNvCxnSpPr/>
              <p:nvPr/>
            </p:nvCxnSpPr>
            <p:spPr>
              <a:xfrm flipV="1">
                <a:off x="6706884" y="3665394"/>
                <a:ext cx="462003" cy="288213"/>
              </a:xfrm>
              <a:prstGeom prst="curvedConnector3">
                <a:avLst>
                  <a:gd name="adj1" fmla="val 1573"/>
                </a:avLst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Oval 16"/>
          <p:cNvSpPr/>
          <p:nvPr/>
        </p:nvSpPr>
        <p:spPr>
          <a:xfrm rot="16200000">
            <a:off x="8141522" y="3429329"/>
            <a:ext cx="704088" cy="178308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42261" y="5366336"/>
                <a:ext cx="1102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𝑅𝑜𝑙𝑙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261" y="5366336"/>
                <a:ext cx="110261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57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2 </a:t>
            </a:r>
            <a:r>
              <a:rPr lang="en-US" dirty="0"/>
              <a:t>-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we have </a:t>
                </a:r>
                <a:r>
                  <a:rPr lang="en-US" dirty="0" err="1" smtClean="0"/>
                  <a:t>S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 </a:t>
                </a:r>
                <a:r>
                  <a:rPr lang="en-US" baseline="-25000" dirty="0" smtClean="0"/>
                  <a:t>special</a:t>
                </a:r>
                <a:r>
                  <a:rPr lang="en-US" dirty="0" smtClean="0"/>
                  <a:t> that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We split the graph into 2 parts by the plane made by C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and C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44019"/>
              </p:ext>
            </p:extLst>
          </p:nvPr>
        </p:nvGraphicFramePr>
        <p:xfrm>
          <a:off x="749727" y="3353157"/>
          <a:ext cx="5597600" cy="3160778"/>
        </p:xfrm>
        <a:graphic>
          <a:graphicData uri="http://schemas.openxmlformats.org/drawingml/2006/table">
            <a:tbl>
              <a:tblPr firstRow="1" firstCol="1" lastCol="1" bandRow="1">
                <a:tableStyleId>{5940675A-B579-460E-94D1-54222C63F5DA}</a:tableStyleId>
              </a:tblPr>
              <a:tblGrid>
                <a:gridCol w="699700"/>
                <a:gridCol w="699700"/>
                <a:gridCol w="699700"/>
                <a:gridCol w="699700"/>
                <a:gridCol w="699700"/>
                <a:gridCol w="699700"/>
                <a:gridCol w="559632"/>
                <a:gridCol w="839768"/>
              </a:tblGrid>
              <a:tr h="392425">
                <a:tc gridSpan="7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242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…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9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…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39598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...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n>
                            <a:noFill/>
                          </a:ln>
                        </a:rPr>
                        <a:t>…</a:t>
                      </a:r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n>
                            <a:noFill/>
                          </a:ln>
                        </a:rPr>
                        <a:t>…</a:t>
                      </a:r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59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n>
                            <a:noFill/>
                          </a:ln>
                        </a:rPr>
                        <a:t>V</a:t>
                      </a:r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n>
                            <a:noFill/>
                          </a:ln>
                        </a:rPr>
                        <a:t>V</a:t>
                      </a:r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59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n>
                            <a:noFill/>
                          </a:ln>
                        </a:rPr>
                        <a:t>V</a:t>
                      </a:r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59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59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1381810" y="3969849"/>
            <a:ext cx="4576941" cy="2576446"/>
            <a:chOff x="3647932" y="3822625"/>
            <a:chExt cx="4576941" cy="25764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745896" y="3822625"/>
                  <a:ext cx="4789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896" y="3822625"/>
                  <a:ext cx="47897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647932" y="6029739"/>
                  <a:ext cx="463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932" y="6029739"/>
                  <a:ext cx="4639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1226637" y="3306295"/>
            <a:ext cx="4125084" cy="390927"/>
            <a:chOff x="3656865" y="2752244"/>
            <a:chExt cx="4125084" cy="390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7083360" y="2773839"/>
                  <a:ext cx="698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3360" y="2773839"/>
                  <a:ext cx="69858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33803" y="2761424"/>
                  <a:ext cx="698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803" y="2761424"/>
                  <a:ext cx="69858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662487" y="2752244"/>
                  <a:ext cx="698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87" y="2752244"/>
                  <a:ext cx="69858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098327" y="2773839"/>
                  <a:ext cx="4692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327" y="2773839"/>
                  <a:ext cx="46923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4373700" y="2756834"/>
                  <a:ext cx="4692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700" y="2756834"/>
                  <a:ext cx="46923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656865" y="2761424"/>
                  <a:ext cx="463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865" y="2761424"/>
                  <a:ext cx="46390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14250" y="3749677"/>
            <a:ext cx="698589" cy="2377557"/>
            <a:chOff x="714250" y="3749677"/>
            <a:chExt cx="698589" cy="2377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16974" y="5757902"/>
                  <a:ext cx="4692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974" y="5757902"/>
                  <a:ext cx="46923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14250" y="5321102"/>
                  <a:ext cx="4692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250" y="5321102"/>
                  <a:ext cx="469231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714251" y="4957049"/>
                  <a:ext cx="4692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251" y="4957049"/>
                  <a:ext cx="469231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714250" y="4168738"/>
                  <a:ext cx="698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250" y="4168738"/>
                  <a:ext cx="698589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747660" y="3749677"/>
                  <a:ext cx="4789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660" y="3749677"/>
                  <a:ext cx="478977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028291"/>
              </p:ext>
            </p:extLst>
          </p:nvPr>
        </p:nvGraphicFramePr>
        <p:xfrm>
          <a:off x="6510447" y="3353157"/>
          <a:ext cx="5597600" cy="3160778"/>
        </p:xfrm>
        <a:graphic>
          <a:graphicData uri="http://schemas.openxmlformats.org/drawingml/2006/table">
            <a:tbl>
              <a:tblPr firstRow="1" firstCol="1" lastCol="1" bandRow="1">
                <a:tableStyleId>{5940675A-B579-460E-94D1-54222C63F5DA}</a:tableStyleId>
              </a:tblPr>
              <a:tblGrid>
                <a:gridCol w="699700"/>
                <a:gridCol w="699700"/>
                <a:gridCol w="699700"/>
                <a:gridCol w="699700"/>
                <a:gridCol w="699700"/>
                <a:gridCol w="699700"/>
                <a:gridCol w="559632"/>
                <a:gridCol w="839768"/>
              </a:tblGrid>
              <a:tr h="392425">
                <a:tc gridSpan="7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104429" marR="104429" marT="52215" marB="52215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242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…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9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…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`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39598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...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n>
                            <a:noFill/>
                          </a:ln>
                        </a:rPr>
                        <a:t>…</a:t>
                      </a:r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n>
                            <a:noFill/>
                          </a:ln>
                        </a:rPr>
                        <a:t>…</a:t>
                      </a:r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59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n>
                            <a:noFill/>
                          </a:ln>
                        </a:rPr>
                        <a:t>V</a:t>
                      </a:r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n>
                            <a:noFill/>
                          </a:ln>
                        </a:rPr>
                        <a:t>V</a:t>
                      </a:r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59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n>
                            <a:noFill/>
                          </a:ln>
                        </a:rPr>
                        <a:t>V</a:t>
                      </a:r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</a:endParaRPr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59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</a:t>
                      </a:r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19626" marR="119626" marT="59813" marB="59813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3138" marR="113138" marT="56569" marB="5656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59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19626" marR="119626" marT="59813" marB="5981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73" name="Group 72"/>
          <p:cNvGrpSpPr/>
          <p:nvPr/>
        </p:nvGrpSpPr>
        <p:grpSpPr>
          <a:xfrm>
            <a:off x="7142530" y="3969849"/>
            <a:ext cx="4576941" cy="2576446"/>
            <a:chOff x="3647932" y="3822625"/>
            <a:chExt cx="4576941" cy="25764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7745896" y="3822625"/>
                  <a:ext cx="4789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896" y="3822625"/>
                  <a:ext cx="47897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3647932" y="6029739"/>
                  <a:ext cx="463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932" y="6029739"/>
                  <a:ext cx="4639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/>
          <p:cNvGrpSpPr/>
          <p:nvPr/>
        </p:nvGrpSpPr>
        <p:grpSpPr>
          <a:xfrm>
            <a:off x="6987357" y="3306295"/>
            <a:ext cx="4125084" cy="390927"/>
            <a:chOff x="3656865" y="2752244"/>
            <a:chExt cx="4125084" cy="390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7083360" y="2773839"/>
                  <a:ext cx="698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3360" y="2773839"/>
                  <a:ext cx="69858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6333803" y="2761424"/>
                  <a:ext cx="698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803" y="2761424"/>
                  <a:ext cx="69858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5662487" y="2752244"/>
                  <a:ext cx="698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87" y="2752244"/>
                  <a:ext cx="69858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5098327" y="2773839"/>
                  <a:ext cx="4692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8327" y="2773839"/>
                  <a:ext cx="46923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4373700" y="2756834"/>
                  <a:ext cx="4692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700" y="2756834"/>
                  <a:ext cx="46923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3656865" y="2761424"/>
                  <a:ext cx="463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865" y="2761424"/>
                  <a:ext cx="46390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6474970" y="3749677"/>
            <a:ext cx="698589" cy="2377557"/>
            <a:chOff x="714250" y="3749677"/>
            <a:chExt cx="698589" cy="2377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716974" y="5757902"/>
                  <a:ext cx="4692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974" y="5757902"/>
                  <a:ext cx="46923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714250" y="5321102"/>
                  <a:ext cx="4692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250" y="5321102"/>
                  <a:ext cx="469231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714251" y="4957049"/>
                  <a:ext cx="4692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251" y="4957049"/>
                  <a:ext cx="469231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714250" y="4168738"/>
                  <a:ext cx="698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250" y="4168738"/>
                  <a:ext cx="698589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747660" y="3749677"/>
                  <a:ext cx="4789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660" y="3749677"/>
                  <a:ext cx="478977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4496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2 </a:t>
            </a:r>
            <a:r>
              <a:rPr lang="en-US" dirty="0"/>
              <a:t>-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84272"/>
              </p:ext>
            </p:extLst>
          </p:nvPr>
        </p:nvGraphicFramePr>
        <p:xfrm>
          <a:off x="208284" y="1822450"/>
          <a:ext cx="11607795" cy="46037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853"/>
                <a:gridCol w="773853"/>
                <a:gridCol w="773853"/>
                <a:gridCol w="773853"/>
                <a:gridCol w="773853"/>
                <a:gridCol w="773853"/>
                <a:gridCol w="773853"/>
                <a:gridCol w="773853"/>
                <a:gridCol w="773853"/>
                <a:gridCol w="773853"/>
                <a:gridCol w="773853"/>
                <a:gridCol w="773853"/>
                <a:gridCol w="773853"/>
                <a:gridCol w="773853"/>
                <a:gridCol w="773853"/>
              </a:tblGrid>
              <a:tr h="327979">
                <a:tc gridSpan="1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				</a:t>
                      </a:r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0">
                  <a:txBody>
                    <a:bodyPr/>
                    <a:lstStyle/>
                    <a:p>
                      <a:endParaRPr lang="en-US" sz="1500" dirty="0" smtClean="0"/>
                    </a:p>
                    <a:p>
                      <a:endParaRPr lang="en-US" sz="1500" dirty="0" smtClean="0"/>
                    </a:p>
                    <a:p>
                      <a:endParaRPr lang="en-US" sz="1500" dirty="0" smtClean="0"/>
                    </a:p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76515" marR="76515" marT="38257" marB="38257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</a:t>
                      </a:r>
                      <a:endParaRPr lang="en-US" sz="14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</a:t>
                      </a:r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</a:t>
                      </a:r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V</a:t>
                      </a:r>
                      <a:endParaRPr lang="en-US" sz="14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</a:t>
                      </a:r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</a:t>
                      </a:r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</a:t>
                      </a:r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</a:t>
                      </a:r>
                      <a:endParaRPr lang="en-US" sz="14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…</a:t>
                      </a:r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</a:t>
                      </a:r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</a:t>
                      </a:r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</a:t>
                      </a:r>
                      <a:endParaRPr lang="en-US" sz="14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</a:t>
                      </a:r>
                    </a:p>
                  </a:txBody>
                  <a:tcPr marL="76515" marR="76515" marT="38257" marB="38257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</a:t>
                      </a:r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…</a:t>
                      </a:r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</a:t>
                      </a:r>
                      <a:endParaRPr lang="en-US" sz="150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V</a:t>
                      </a:r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/>
                        <a:t>V</a:t>
                      </a:r>
                      <a:endParaRPr lang="en-US" sz="1400" b="0" i="0" dirty="0"/>
                    </a:p>
                  </a:txBody>
                  <a:tcPr marL="76515" marR="76515" marT="38257" marB="38257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  <a:tr h="475086">
                <a:tc gridSpan="1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                                 </a:t>
                      </a:r>
                      <a:endParaRPr lang="en-US" sz="1500" dirty="0"/>
                    </a:p>
                  </a:txBody>
                  <a:tcPr marL="76515" marR="76515" marT="38257" marB="382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515" marR="76515" marT="38257" marB="38257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066029" y="2384889"/>
                <a:ext cx="575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029" y="2384889"/>
                <a:ext cx="575542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582669" y="2846554"/>
                <a:ext cx="8688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669" y="2846554"/>
                <a:ext cx="868892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60452" y="3308219"/>
                <a:ext cx="8688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452" y="3308219"/>
                <a:ext cx="86889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255172" y="4344539"/>
                <a:ext cx="5625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172" y="4344539"/>
                <a:ext cx="562525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32955" y="4787842"/>
                <a:ext cx="5625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955" y="4787842"/>
                <a:ext cx="56252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43418" y="5249507"/>
                <a:ext cx="555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418" y="5249507"/>
                <a:ext cx="55540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75680" y="1683086"/>
                <a:ext cx="55658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4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80" y="1683086"/>
                <a:ext cx="5565891" cy="83099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573793" y="5969229"/>
                <a:ext cx="44433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793" y="5969229"/>
                <a:ext cx="4443332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274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019338" y="3015831"/>
            <a:ext cx="164592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k-polygon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946024" y="4353079"/>
            <a:ext cx="164592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k-polygon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29690" y="5018674"/>
                <a:ext cx="555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90" y="5018674"/>
                <a:ext cx="555408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509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 2 </a:t>
            </a:r>
            <a:r>
              <a:rPr lang="en-US" dirty="0"/>
              <a:t>-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076314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So pick 1 k-polygon and consider it as the bound of the new form</a:t>
            </a:r>
          </a:p>
          <a:p>
            <a:r>
              <a:rPr lang="en-US" dirty="0" smtClean="0"/>
              <a:t>We have a place inside of graph for another k-polygon</a:t>
            </a:r>
          </a:p>
          <a:p>
            <a:r>
              <a:rPr lang="en-US" dirty="0" smtClean="0"/>
              <a:t>The quadrilaterals will be filled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The new form is isomorphic to the original 3D form of S</a:t>
            </a:r>
            <a:r>
              <a:rPr lang="en-US" baseline="-25000" dirty="0" smtClean="0">
                <a:sym typeface="Wingdings" panose="05000000000000000000" pitchFamily="2" charset="2"/>
              </a:rPr>
              <a:t>n</a:t>
            </a:r>
            <a:r>
              <a:rPr lang="en-US" baseline="-25000" dirty="0">
                <a:sym typeface="Wingdings" panose="05000000000000000000" pitchFamily="2" charset="2"/>
              </a:rPr>
              <a:t> </a:t>
            </a:r>
            <a:r>
              <a:rPr lang="en-US" baseline="-25000" dirty="0" smtClean="0">
                <a:sym typeface="Wingdings" panose="05000000000000000000" pitchFamily="2" charset="2"/>
              </a:rPr>
              <a:t>special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(Lemma 2.2 will prove that the </a:t>
            </a:r>
            <a:r>
              <a:rPr lang="en-US" dirty="0"/>
              <a:t>only way </a:t>
            </a:r>
            <a:r>
              <a:rPr lang="en-US" dirty="0" smtClean="0"/>
              <a:t>to </a:t>
            </a:r>
            <a:r>
              <a:rPr lang="en-US" dirty="0"/>
              <a:t>get the new form of G</a:t>
            </a:r>
            <a:r>
              <a:rPr lang="en-US" baseline="-25000" dirty="0"/>
              <a:t>k+1 special </a:t>
            </a:r>
            <a:r>
              <a:rPr lang="en-US" baseline="-25000" dirty="0" smtClean="0"/>
              <a:t> </a:t>
            </a:r>
            <a:r>
              <a:rPr lang="en-US" dirty="0" smtClean="0"/>
              <a:t>is </a:t>
            </a:r>
            <a:r>
              <a:rPr lang="en-US" dirty="0"/>
              <a:t>to add 1 great circle to the new form of </a:t>
            </a:r>
            <a:r>
              <a:rPr lang="en-US" dirty="0" err="1"/>
              <a:t>G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baseline="-25000" dirty="0" smtClean="0"/>
              <a:t>special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14" y="1357927"/>
            <a:ext cx="4801353" cy="481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86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Theorem 1.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𝑠𝑝𝑒𝑐𝑖𝑎𝑙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29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 </a:t>
            </a:r>
            <a:r>
              <a:rPr lang="en-US" dirty="0" smtClean="0"/>
              <a:t>1</a:t>
            </a:r>
            <a:r>
              <a:rPr lang="en-US" dirty="0"/>
              <a:t> </a:t>
            </a:r>
            <a:r>
              <a:rPr lang="en-US" dirty="0" smtClean="0"/>
              <a:t>- Proof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split the problem into 4 sub-problems that have:</a:t>
            </a:r>
          </a:p>
          <a:p>
            <a:pPr lvl="1"/>
            <a:r>
              <a:rPr lang="en-US" sz="2600" dirty="0" smtClean="0"/>
              <a:t>3k great circles  	(3, 6, 9, 12, 15,….)   	(including (6k+3))</a:t>
            </a:r>
          </a:p>
          <a:p>
            <a:pPr lvl="1"/>
            <a:r>
              <a:rPr lang="en-US" sz="2600" dirty="0" smtClean="0"/>
              <a:t>2k great circles 	(4, 6, 8, 10, 12,…)	(including 6k, (6k+2), (6k+4))</a:t>
            </a:r>
          </a:p>
          <a:p>
            <a:pPr lvl="1"/>
            <a:r>
              <a:rPr lang="en-US" sz="2600" dirty="0" smtClean="0"/>
              <a:t>(6k+1) great circles	(7, 13, 19, 25,…)</a:t>
            </a:r>
          </a:p>
          <a:p>
            <a:pPr lvl="1"/>
            <a:r>
              <a:rPr lang="en-US" sz="2600" dirty="0" smtClean="0"/>
              <a:t>(6k+5) great circles	(5, 11, 17, 23,…)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4158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Chromatic number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According to the techniques to color the graphs including 3k, 2k, 6k+1 and 6k+5 great circles, there are only 3 colors used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𝑠𝑝𝑒𝑐𝑖𝑎𝑙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84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395"/>
            <a:ext cx="5115663" cy="44671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Statement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50539" y="1690688"/>
                <a:ext cx="6730739" cy="2954655"/>
              </a:xfrm>
              <a:prstGeom prst="rect">
                <a:avLst/>
              </a:prstGeom>
              <a:ln w="222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 smtClean="0"/>
                  <a:t>(Great Circle Problem) </a:t>
                </a:r>
                <a:r>
                  <a:rPr lang="en-US" dirty="0"/>
                  <a:t>A great circle is any circle on a sphere whose </a:t>
                </a:r>
                <a:r>
                  <a:rPr lang="en-US" b="1" dirty="0"/>
                  <a:t>radius is </a:t>
                </a:r>
                <a:r>
                  <a:rPr lang="en-US" b="1" dirty="0" smtClean="0"/>
                  <a:t>the same </a:t>
                </a:r>
                <a:r>
                  <a:rPr lang="en-US" dirty="0"/>
                  <a:t>as the radius of the sphere (so it is largest possible). A circle that goes </a:t>
                </a:r>
                <a:r>
                  <a:rPr lang="en-US" dirty="0" smtClean="0"/>
                  <a:t>through both </a:t>
                </a:r>
                <a:r>
                  <a:rPr lang="en-US" dirty="0"/>
                  <a:t>the North and South poles is an example of a great circle on the Earth. </a:t>
                </a:r>
                <a:r>
                  <a:rPr lang="en-US" dirty="0" smtClean="0"/>
                  <a:t>Given 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dirty="0" smtClean="0"/>
                  <a:t>) </a:t>
                </a:r>
                <a:r>
                  <a:rPr lang="en-US" dirty="0"/>
                  <a:t>great circles on a sphere, </a:t>
                </a:r>
                <a:r>
                  <a:rPr lang="en-US" b="1" dirty="0"/>
                  <a:t>no three of which </a:t>
                </a:r>
                <a:r>
                  <a:rPr lang="en-US" b="1" dirty="0" smtClean="0"/>
                  <a:t>meet at a </a:t>
                </a:r>
                <a:r>
                  <a:rPr lang="en-US" b="1" dirty="0"/>
                  <a:t>single point</a:t>
                </a:r>
                <a:r>
                  <a:rPr lang="en-US" dirty="0" smtClean="0"/>
                  <a:t>, form </a:t>
                </a:r>
                <a:r>
                  <a:rPr lang="en-US" dirty="0"/>
                  <a:t>a great circle </a:t>
                </a:r>
                <a:r>
                  <a:rPr lang="en-US" dirty="0" smtClean="0"/>
                  <a:t>graph </a:t>
                </a:r>
                <a:r>
                  <a:rPr lang="en-US" sz="2400" dirty="0" err="1" smtClean="0">
                    <a:solidFill>
                      <a:srgbClr val="FF0000"/>
                    </a:solidFill>
                  </a:rPr>
                  <a:t>G</a:t>
                </a:r>
                <a:r>
                  <a:rPr lang="en-US" sz="2400" baseline="-25000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en-US" dirty="0" smtClean="0"/>
                  <a:t> </a:t>
                </a:r>
                <a:r>
                  <a:rPr lang="en-US" dirty="0"/>
                  <a:t>by making points of intersection into vertices, and </a:t>
                </a:r>
                <a:r>
                  <a:rPr lang="en-US" dirty="0" smtClean="0"/>
                  <a:t>connect two </a:t>
                </a:r>
                <a:r>
                  <a:rPr lang="en-US" dirty="0"/>
                  <a:t>vertices by an edge if and only if there is an arc between them</a:t>
                </a:r>
                <a:r>
                  <a:rPr lang="en-US" dirty="0" smtClean="0"/>
                  <a:t>.</a:t>
                </a:r>
              </a:p>
              <a:p>
                <a:pPr algn="just"/>
                <a:r>
                  <a:rPr lang="en-US" b="1" dirty="0" smtClean="0">
                    <a:solidFill>
                      <a:srgbClr val="FF0000"/>
                    </a:solidFill>
                  </a:rPr>
                  <a:t>Problem</a:t>
                </a:r>
                <a:r>
                  <a:rPr lang="en-US" b="1" dirty="0">
                    <a:solidFill>
                      <a:srgbClr val="FF0000"/>
                    </a:solidFill>
                  </a:rPr>
                  <a:t>:</a:t>
                </a:r>
                <a:r>
                  <a:rPr lang="en-US" dirty="0"/>
                  <a:t> What is the largest chromatic number of any great circle graph</a:t>
                </a:r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539" y="1690688"/>
                <a:ext cx="6730739" cy="2954655"/>
              </a:xfrm>
              <a:prstGeom prst="rect">
                <a:avLst/>
              </a:prstGeom>
              <a:blipFill rotWithShape="0">
                <a:blip r:embed="rId4"/>
                <a:stretch>
                  <a:fillRect l="-542" t="-613" r="-632" b="-1840"/>
                </a:stretch>
              </a:blipFill>
              <a:ln w="222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50538" y="5200281"/>
                <a:ext cx="6730739" cy="646331"/>
              </a:xfrm>
              <a:prstGeom prst="rect">
                <a:avLst/>
              </a:prstGeom>
              <a:ln w="222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 smtClean="0"/>
                  <a:t>You can find Stan Wagon’s conjecture at this </a:t>
                </a:r>
                <a:r>
                  <a:rPr lang="en-US" dirty="0" smtClean="0">
                    <a:hlinkClick r:id="rId5"/>
                  </a:rPr>
                  <a:t>link </a:t>
                </a:r>
                <a:endParaRPr lang="en-US" dirty="0" smtClean="0"/>
              </a:p>
              <a:p>
                <a:pPr algn="just"/>
                <a:r>
                  <a:rPr lang="en-US" dirty="0" smtClean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 smtClean="0"/>
                  <a:t> ??? 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538" y="5200281"/>
                <a:ext cx="673073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542" t="-2727" b="-11818"/>
                </a:stretch>
              </a:blipFill>
              <a:ln w="222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00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Some rules before coloring</a:t>
            </a:r>
          </a:p>
          <a:p>
            <a:pPr lvl="1" algn="just"/>
            <a:r>
              <a:rPr lang="en-US" dirty="0" smtClean="0"/>
              <a:t>Diagonal rule: The vertices on the same diagonal </a:t>
            </a:r>
            <a:r>
              <a:rPr lang="en-US" b="1" dirty="0" smtClean="0"/>
              <a:t>should</a:t>
            </a:r>
            <a:r>
              <a:rPr lang="en-US" dirty="0" smtClean="0"/>
              <a:t> have the same color (not a must because there are some places might have K</a:t>
            </a:r>
            <a:r>
              <a:rPr lang="en-US" baseline="-25000" dirty="0" smtClean="0"/>
              <a:t>3</a:t>
            </a:r>
            <a:r>
              <a:rPr lang="en-US" dirty="0" smtClean="0"/>
              <a:t> rule)</a:t>
            </a:r>
          </a:p>
          <a:p>
            <a:pPr lvl="2" algn="just"/>
            <a:r>
              <a:rPr lang="en-US" dirty="0" smtClean="0"/>
              <a:t>Proof: </a:t>
            </a:r>
            <a:r>
              <a:rPr lang="en-US" dirty="0"/>
              <a:t>The vertices on the same diagonal </a:t>
            </a:r>
            <a:r>
              <a:rPr lang="en-US" dirty="0" smtClean="0"/>
              <a:t>are not connected together.</a:t>
            </a:r>
          </a:p>
          <a:p>
            <a:pPr lvl="1" algn="just"/>
            <a:r>
              <a:rPr lang="en-US" dirty="0" smtClean="0"/>
              <a:t>K</a:t>
            </a:r>
            <a:r>
              <a:rPr lang="en-US" baseline="-25000" dirty="0" smtClean="0"/>
              <a:t>3</a:t>
            </a:r>
            <a:r>
              <a:rPr lang="en-US" dirty="0" smtClean="0"/>
              <a:t> rule: 3 vertices that form a triangle </a:t>
            </a:r>
            <a:r>
              <a:rPr lang="en-US" b="1" dirty="0" smtClean="0"/>
              <a:t>must</a:t>
            </a:r>
            <a:r>
              <a:rPr lang="en-US" dirty="0" smtClean="0"/>
              <a:t> have 3 different colors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annotation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Because I copied my old slides, there are some old symbols not updated in my images</a:t>
                </a:r>
              </a:p>
              <a:p>
                <a:r>
                  <a:rPr lang="en-US" dirty="0" smtClean="0"/>
                  <a:t>That is the symbol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equals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4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Chromatic number of 3k circles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6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45" y="1640537"/>
            <a:ext cx="9201147" cy="4721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</a:t>
            </a:r>
            <a:r>
              <a:rPr lang="en-US" dirty="0" smtClean="0"/>
              <a:t>of 3k circles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 cases: 3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45" y="1640537"/>
            <a:ext cx="9201147" cy="4721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6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1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46" y="1640537"/>
            <a:ext cx="9201145" cy="4721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9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46" y="1640537"/>
            <a:ext cx="9201145" cy="4721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12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 smtClean="0"/>
                  <a:t>According to the base cases with 3,6,9,12 great circles, the chromatic number is 3</a:t>
                </a:r>
                <a:endParaRPr lang="en-US" dirty="0"/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Induction hypothesis: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&gt;0,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 smtClean="0"/>
                  <a:t> that has been correct with k=1,2,3,4 by spreading 3 colors from the bottom left to the top right of the equivalent graph.</a:t>
                </a:r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Induction step: Prove that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(3(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+1))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2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677" y="1547178"/>
            <a:ext cx="9732148" cy="4934902"/>
          </a:xfrm>
        </p:spPr>
      </p:pic>
      <p:sp>
        <p:nvSpPr>
          <p:cNvPr id="12" name="TextBox 11"/>
          <p:cNvSpPr txBox="1"/>
          <p:nvPr/>
        </p:nvSpPr>
        <p:spPr>
          <a:xfrm>
            <a:off x="658033" y="1828800"/>
            <a:ext cx="4706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The graph G(3(k+1)) contains G(3k) which has been colored already, 3 rows and 3 columns that are not colored yet.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52" y="1554644"/>
            <a:ext cx="9055836" cy="4856316"/>
          </a:xfrm>
        </p:spPr>
      </p:pic>
      <p:sp>
        <p:nvSpPr>
          <p:cNvPr id="12" name="TextBox 11"/>
          <p:cNvSpPr txBox="1"/>
          <p:nvPr/>
        </p:nvSpPr>
        <p:spPr>
          <a:xfrm>
            <a:off x="838200" y="1690688"/>
            <a:ext cx="5183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The uncolored vertices in the diagonals of the graph G(3k) can be colored by the diagonal rule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the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</a:t>
                </a:r>
                <a:r>
                  <a:rPr lang="en-US" baseline="-25000" dirty="0" err="1" smtClean="0"/>
                  <a:t>n</a:t>
                </a:r>
                <a:r>
                  <a:rPr lang="en-US" dirty="0" smtClean="0"/>
                  <a:t> is the graph generated by n great circles</a:t>
                </a:r>
              </a:p>
              <a:p>
                <a:r>
                  <a:rPr lang="en-US" dirty="0" smtClean="0"/>
                  <a:t>Vertices are created by every pair of great circles</a:t>
                </a:r>
              </a:p>
              <a:p>
                <a:r>
                  <a:rPr lang="en-US" dirty="0" smtClean="0"/>
                  <a:t>V is the vertices set</a:t>
                </a:r>
              </a:p>
              <a:p>
                <a:r>
                  <a:rPr lang="en-US" dirty="0" smtClean="0"/>
                  <a:t>E is the edges set</a:t>
                </a:r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implies the chromatic number (the least colors used for properly coloring vertices that a vertex V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will have different colors from its neighbors which have a edge to V</a:t>
                </a:r>
                <a:r>
                  <a:rPr lang="en-US" baseline="-25000" dirty="0" smtClean="0"/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2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52" y="1554644"/>
            <a:ext cx="9055835" cy="4856316"/>
          </a:xfrm>
        </p:spPr>
      </p:pic>
      <p:sp>
        <p:nvSpPr>
          <p:cNvPr id="12" name="TextBox 11"/>
          <p:cNvSpPr txBox="1"/>
          <p:nvPr/>
        </p:nvSpPr>
        <p:spPr>
          <a:xfrm>
            <a:off x="838200" y="1690688"/>
            <a:ext cx="47802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/>
              <a:t>4 uncolored vertices on top can be colored by Red-Blue-Green respectively. We can see 3 nodes which link (3k+2) have 3 different colors. The link 3k and (3k+1) are still fine since the colors are generated in a specific order Red-Blue-Green. Everything is still fine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1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52" y="1554644"/>
            <a:ext cx="9055835" cy="4856315"/>
          </a:xfrm>
        </p:spPr>
      </p:pic>
      <p:sp>
        <p:nvSpPr>
          <p:cNvPr id="12" name="TextBox 11"/>
          <p:cNvSpPr txBox="1"/>
          <p:nvPr/>
        </p:nvSpPr>
        <p:spPr>
          <a:xfrm>
            <a:off x="838200" y="1694816"/>
            <a:ext cx="454388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/>
              <a:t>12 uncolored vertices on the bottom left can be colored by Red-Blue-Green respectively spread from left to right respectively. Specially, 3 vertices whose link (2) have 3 different colors. The vertices which link 3,4,5,6,7 do not conflict others on top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3k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(3(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+1))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b="0" dirty="0" smtClean="0"/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The induction hypothesis is correct</a:t>
                </a:r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)=3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&gt;0,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Chromatic number of </a:t>
            </a:r>
            <a:r>
              <a:rPr lang="en-US" sz="5400" dirty="0" smtClean="0"/>
              <a:t>2k </a:t>
            </a:r>
            <a:r>
              <a:rPr lang="en-US" sz="5400" dirty="0"/>
              <a:t>circles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8" y="2616996"/>
            <a:ext cx="5741052" cy="3694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59800" cy="4351338"/>
          </a:xfrm>
        </p:spPr>
        <p:txBody>
          <a:bodyPr/>
          <a:lstStyle/>
          <a:p>
            <a:r>
              <a:rPr lang="en-US" dirty="0" smtClean="0"/>
              <a:t>With the graph 2k, I tried the same way to color the graph but it didn’t work out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7436"/>
            <a:ext cx="5730240" cy="35344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6390640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 great circles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10680" y="6390640"/>
            <a:ext cx="160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 great circles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80" y="2713336"/>
            <a:ext cx="7791798" cy="3998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8" y="3422192"/>
            <a:ext cx="6086762" cy="3123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/>
          <a:lstStyle/>
          <a:p>
            <a:pPr algn="just"/>
            <a:r>
              <a:rPr lang="en-US" dirty="0" smtClean="0"/>
              <a:t>I tried to color it into </a:t>
            </a:r>
            <a:r>
              <a:rPr lang="en-US" dirty="0"/>
              <a:t>a different way is to </a:t>
            </a:r>
            <a:r>
              <a:rPr lang="en-US" dirty="0" smtClean="0"/>
              <a:t>spread 2 </a:t>
            </a:r>
            <a:r>
              <a:rPr lang="en-US" dirty="0"/>
              <a:t>colors Blue-Green from the bottom left to the top right of the equivalent graph and then </a:t>
            </a:r>
            <a:r>
              <a:rPr lang="en-US" dirty="0" smtClean="0"/>
              <a:t>put the </a:t>
            </a:r>
            <a:r>
              <a:rPr lang="en-US" dirty="0"/>
              <a:t>color Red into the appropriate vertices.</a:t>
            </a:r>
          </a:p>
          <a:p>
            <a:pPr algn="just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59638" y="6342320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6 great circles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774741" y="6342320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r>
              <a:rPr lang="en-US" b="1" dirty="0" smtClean="0"/>
              <a:t> great circles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6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1" y="1063698"/>
            <a:ext cx="11449396" cy="5875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10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1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endParaRPr lang="en-US" dirty="0" smtClean="0"/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dirty="0" smtClean="0"/>
                  <a:t>According to the base cases with 4,8,10 great circles, the chromatic number is 3</a:t>
                </a:r>
                <a:endParaRPr lang="en-US" dirty="0"/>
              </a:p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Induction hypothesis: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=3;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&gt;1,</m:t>
                    </m:r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 smtClean="0"/>
                  <a:t> that has been correct with k=2,4,5 by spreading 2 colors Blue-Green from the bottom left to the top right of the equivalent graph</a:t>
                </a:r>
                <a:r>
                  <a:rPr lang="en-US" dirty="0"/>
                  <a:t> </a:t>
                </a:r>
                <a:r>
                  <a:rPr lang="en-US" dirty="0" smtClean="0"/>
                  <a:t>and then putting the color Red into the appropriate vertices.</a:t>
                </a: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Induction step: Prove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+1))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  <a:blipFill rotWithShape="0">
                <a:blip r:embed="rId3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4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1360592"/>
            <a:ext cx="9864436" cy="5281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96763"/>
            <a:ext cx="470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The graph G(2(k+1)) contains G(2k) which has been colored already, …..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1360592"/>
            <a:ext cx="9864436" cy="5281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470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The vertices on the right edge of G(2k) can use 1 color Green since currently they don’t have the K</a:t>
            </a:r>
            <a:r>
              <a:rPr lang="en-US" sz="2400" baseline="-25000" dirty="0"/>
              <a:t>3</a:t>
            </a:r>
            <a:r>
              <a:rPr lang="en-US" sz="2400" dirty="0" smtClean="0"/>
              <a:t> rule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0"/>
                <a:r>
                  <a:rPr lang="en-US" dirty="0" smtClean="0"/>
                  <a:t>deg</a:t>
                </a:r>
                <a:r>
                  <a:rPr lang="en-US" dirty="0"/>
                  <a:t>(V</a:t>
                </a:r>
                <a:r>
                  <a:rPr lang="en-US" baseline="-25000" dirty="0"/>
                  <a:t>i</a:t>
                </a:r>
                <a:r>
                  <a:rPr lang="en-US" dirty="0"/>
                  <a:t>) = 4</a:t>
                </a:r>
              </a:p>
              <a:p>
                <a:pPr lvl="1"/>
                <a:r>
                  <a:rPr lang="en-US" dirty="0"/>
                  <a:t>Since a vertex only allows 2 circles to pass through it, so every vertex will have 4 neighbors which means </a:t>
                </a:r>
                <a:r>
                  <a:rPr lang="en-US" dirty="0" err="1"/>
                  <a:t>deg</a:t>
                </a:r>
                <a:r>
                  <a:rPr lang="en-US" dirty="0"/>
                  <a:t>(V</a:t>
                </a:r>
                <a:r>
                  <a:rPr lang="en-US" baseline="-25000" dirty="0"/>
                  <a:t>i</a:t>
                </a:r>
                <a:r>
                  <a:rPr lang="en-US" dirty="0"/>
                  <a:t>) = 4</a:t>
                </a:r>
              </a:p>
              <a:p>
                <a:pPr lvl="0"/>
                <a:r>
                  <a:rPr lang="en-US" dirty="0"/>
                  <a:t>The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planar</a:t>
                </a:r>
              </a:p>
              <a:p>
                <a:pPr lvl="1"/>
                <a:r>
                  <a:rPr lang="en-US" dirty="0" smtClean="0"/>
                  <a:t>All </a:t>
                </a:r>
                <a:r>
                  <a:rPr lang="en-US" dirty="0"/>
                  <a:t>the vertices are formed by the intersections of the circles. So, there is no sudden arc may cut through the connection between vertices since </a:t>
                </a:r>
                <a:r>
                  <a:rPr lang="en-US" dirty="0" smtClean="0"/>
                  <a:t>by contradiction, </a:t>
                </a:r>
                <a:r>
                  <a:rPr lang="en-US" dirty="0"/>
                  <a:t>it will keep forming the vertices continuously and it makes no sense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According to </a:t>
                </a:r>
                <a:r>
                  <a:rPr lang="en-US" dirty="0" smtClean="0"/>
                  <a:t>four-color </a:t>
                </a:r>
                <a:r>
                  <a:rPr lang="en-US" dirty="0"/>
                  <a:t>theorem,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triangle can be formed by 3 random circles which means at that triangle, its vertices needs 3 different colors. Or the graph G contains a sub graph </a:t>
                </a:r>
                <a:r>
                  <a:rPr lang="en-US" dirty="0" smtClean="0"/>
                  <a:t>K</a:t>
                </a:r>
                <a:r>
                  <a:rPr lang="en-US" baseline="-25000" dirty="0" smtClean="0"/>
                  <a:t>3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1217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1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5" y="1360592"/>
            <a:ext cx="9864434" cy="5281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4706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The vertices on the right and top can be colored by spreading Green-Blue and placing Red as the figure to satisfy the K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rule on the right edge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2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5" y="1360592"/>
            <a:ext cx="9864434" cy="5281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4706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Continue to color others by the same way. The vertices which link (3,4,5,…2k) on top don’t conflict those on bottom. All the K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are also satisfied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8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2k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+1))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b="0" dirty="0" smtClean="0"/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The induction hypothesis is correct</a:t>
                </a:r>
              </a:p>
              <a:p>
                <a:pPr marL="0" indent="0" algn="just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)=3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&gt;1,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Chromatic number of </a:t>
            </a:r>
            <a:r>
              <a:rPr lang="en-US" sz="4800" dirty="0" smtClean="0"/>
              <a:t>(6k+1) </a:t>
            </a:r>
            <a:r>
              <a:rPr lang="en-US" sz="4800" dirty="0"/>
              <a:t>circles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9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(6k+1) circles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5" y="3008463"/>
            <a:ext cx="5855782" cy="3214580"/>
          </a:xfrm>
        </p:spPr>
      </p:pic>
      <p:sp>
        <p:nvSpPr>
          <p:cNvPr id="7" name="TextBox 6"/>
          <p:cNvSpPr txBox="1"/>
          <p:nvPr/>
        </p:nvSpPr>
        <p:spPr>
          <a:xfrm>
            <a:off x="43873" y="6222755"/>
            <a:ext cx="453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Color the graph by the way used on 3k graphs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37" y="3140061"/>
            <a:ext cx="5377299" cy="29513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9837" y="6222755"/>
            <a:ext cx="453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Color the graph by the way used on 2k graphs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8200" y="1672649"/>
                <a:ext cx="99683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 smtClean="0"/>
                  <a:t>This type of graph doesn’t suit 2 previous coloring ways because: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3k: There is always a K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 (2) that contains 2 vertices have the same color</a:t>
                </a:r>
                <a:r>
                  <a:rPr lang="en-US" dirty="0"/>
                  <a:t> </a:t>
                </a:r>
                <a:r>
                  <a:rPr lang="en-US" dirty="0" smtClean="0"/>
                  <a:t>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3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2k: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e>
                    </m:d>
                  </m:oMath>
                </a14:m>
                <a:r>
                  <a:rPr lang="en-US" dirty="0" smtClean="0"/>
                  <a:t>, so K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 (contains link 2) always has 2 vertices have the same color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72649"/>
                <a:ext cx="9968345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550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57" y="1690688"/>
            <a:ext cx="7230029" cy="4721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(6k+1)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6547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By modifying the technique of 3k graphs a little bit, I can color the graph with 7 great circles. We can see the difference in between 2 black slashes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9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09" y="1433659"/>
            <a:ext cx="8515926" cy="5135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(6k+1)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980708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Greedily continue to color the graph with 13 great circles, we can see that outside of the slashes, the colors are similar to the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technique used for 3k graphs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83" y="1640537"/>
            <a:ext cx="8846872" cy="4721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(6k+1)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Another base case with 19 great circles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8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25" y="3628153"/>
            <a:ext cx="5308598" cy="3201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(6k+1)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12896" cy="4351338"/>
              </a:xfrm>
            </p:spPr>
            <p:txBody>
              <a:bodyPr/>
              <a:lstStyle/>
              <a:p>
                <a:pPr algn="just"/>
                <a:r>
                  <a:rPr lang="en-US" dirty="0" smtClean="0"/>
                  <a:t>With k&gt;2, by spreading </a:t>
                </a:r>
                <a:r>
                  <a:rPr lang="en-US" dirty="0"/>
                  <a:t>RED-BLUE-GREEN respectively on the </a:t>
                </a:r>
                <a:r>
                  <a:rPr lang="en-US" dirty="0" smtClean="0"/>
                  <a:t>additional diagonals, I can color all this type of graph based on the case k=2</a:t>
                </a:r>
              </a:p>
              <a:p>
                <a:pPr lvl="1" algn="just"/>
                <a:r>
                  <a:rPr lang="en-US" dirty="0" smtClean="0"/>
                  <a:t>The vertex on the top right is always left because</a:t>
                </a:r>
              </a:p>
              <a:p>
                <a:pPr marL="457200" lvl="1" indent="0" algn="just">
                  <a:buNone/>
                </a:pPr>
                <a:r>
                  <a:rPr lang="en-US" dirty="0" smtClean="0"/>
                  <a:t>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≡0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 algn="just"/>
                <a:r>
                  <a:rPr lang="en-US" dirty="0" smtClean="0"/>
                  <a:t>The other additional vertices use spreading</a:t>
                </a:r>
              </a:p>
              <a:p>
                <a:pPr marL="457200" lvl="1" indent="0" algn="just">
                  <a:buNone/>
                </a:pPr>
                <a:r>
                  <a:rPr lang="en-US" dirty="0" smtClean="0"/>
                  <a:t>technique which doesn’t create conflicts on </a:t>
                </a:r>
              </a:p>
              <a:p>
                <a:pPr marL="457200" lvl="1" indent="0" algn="just">
                  <a:buNone/>
                </a:pPr>
                <a:r>
                  <a:rPr lang="en-US" dirty="0" smtClean="0"/>
                  <a:t>the links at edges</a:t>
                </a:r>
              </a:p>
              <a:p>
                <a:pPr lvl="1" algn="just"/>
                <a:r>
                  <a:rPr lang="en-US" dirty="0" smtClean="0"/>
                  <a:t>Similar to the coloring way of 3k graphs,</a:t>
                </a:r>
              </a:p>
              <a:p>
                <a:pPr marL="457200" lvl="1" indent="0" algn="just">
                  <a:buNone/>
                </a:pPr>
                <a:r>
                  <a:rPr lang="en-US" dirty="0" smtClean="0"/>
                  <a:t>all additional K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 are also satisfied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12896" cy="4351338"/>
              </a:xfrm>
              <a:blipFill rotWithShape="0">
                <a:blip r:embed="rId4"/>
                <a:stretch>
                  <a:fillRect l="-1054" t="-2241" r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 flipV="1">
            <a:off x="10933043" y="3216298"/>
            <a:ext cx="728870" cy="878624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83096" y="2826552"/>
            <a:ext cx="24375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This vertex is always red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3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Chromatic number of (6k+5) circles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warm start with some base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56348" y="1553291"/>
            <a:ext cx="11662213" cy="4212902"/>
            <a:chOff x="146188" y="1756491"/>
            <a:chExt cx="11662213" cy="4212902"/>
          </a:xfrm>
        </p:grpSpPr>
        <p:sp>
          <p:nvSpPr>
            <p:cNvPr id="15" name="TextBox 14"/>
            <p:cNvSpPr txBox="1"/>
            <p:nvPr/>
          </p:nvSpPr>
          <p:spPr>
            <a:xfrm>
              <a:off x="4667251" y="5261507"/>
              <a:ext cx="2801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Create a 2D intuitive look with the same vertices</a:t>
              </a:r>
              <a:endParaRPr lang="en-US" sz="20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46188" y="1756491"/>
              <a:ext cx="11662213" cy="4212902"/>
              <a:chOff x="146188" y="1756491"/>
              <a:chExt cx="11662213" cy="421290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51345" y="5261507"/>
                <a:ext cx="28019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Generate 3 great circles</a:t>
                </a:r>
              </a:p>
              <a:p>
                <a:r>
                  <a:rPr lang="en-US" sz="2000" dirty="0" smtClean="0"/>
                  <a:t>and get the intersections</a:t>
                </a:r>
                <a:endParaRPr lang="en-US" sz="2000" dirty="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46188" y="1756491"/>
                <a:ext cx="11662213" cy="4203455"/>
                <a:chOff x="146188" y="1756491"/>
                <a:chExt cx="11662213" cy="4203455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3509" y="1870216"/>
                  <a:ext cx="3764575" cy="3313936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6188" y="1756491"/>
                  <a:ext cx="3443138" cy="3385545"/>
                </a:xfrm>
                <a:prstGeom prst="rect">
                  <a:avLst/>
                </a:prstGeom>
              </p:spPr>
            </p:pic>
            <p:sp>
              <p:nvSpPr>
                <p:cNvPr id="9" name="Right Arrow 8"/>
                <p:cNvSpPr/>
                <p:nvPr/>
              </p:nvSpPr>
              <p:spPr>
                <a:xfrm>
                  <a:off x="3885171" y="3357024"/>
                  <a:ext cx="657768" cy="46089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7469200" y="3351527"/>
                  <a:ext cx="657768" cy="46089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3929" y="1861461"/>
                  <a:ext cx="3714472" cy="3287521"/>
                </a:xfrm>
                <a:prstGeom prst="rect">
                  <a:avLst/>
                </a:prstGeom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8465142" y="5252060"/>
                  <a:ext cx="301379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Use least colors for vertices (3)</a:t>
                  </a:r>
                  <a:endParaRPr lang="en-US" sz="2000" dirty="0"/>
                </a:p>
              </p:txBody>
            </p:sp>
          </p:grpSp>
        </p:grpSp>
      </p:grpSp>
      <p:sp>
        <p:nvSpPr>
          <p:cNvPr id="21" name="TextBox 20"/>
          <p:cNvSpPr txBox="1"/>
          <p:nvPr/>
        </p:nvSpPr>
        <p:spPr>
          <a:xfrm>
            <a:off x="2062480" y="6082788"/>
            <a:ext cx="806704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There is only 1 non-isomorphic graph for G</a:t>
            </a:r>
            <a:r>
              <a:rPr lang="en-US" sz="2000" baseline="-25000" dirty="0" smtClean="0"/>
              <a:t>3 </a:t>
            </a:r>
            <a:r>
              <a:rPr lang="en-US" sz="2000" dirty="0" smtClean="0"/>
              <a:t> (This can be verified manually)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39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47" y="1640537"/>
            <a:ext cx="9201143" cy="4721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(6k+5)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5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0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5" y="1320703"/>
            <a:ext cx="8717808" cy="5361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(6k+5)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11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70" y="1296985"/>
            <a:ext cx="9155498" cy="5408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(6k+5)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8345" cy="4351338"/>
          </a:xfrm>
        </p:spPr>
        <p:txBody>
          <a:bodyPr/>
          <a:lstStyle/>
          <a:p>
            <a:r>
              <a:rPr lang="en-US" dirty="0" smtClean="0"/>
              <a:t>Base cases: 17 great circles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number of (6k+5)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type of graph is similar to (6k+1) graph. With cases k&gt;1, </a:t>
            </a:r>
            <a:r>
              <a:rPr lang="en-US" dirty="0"/>
              <a:t>by spreading RED-BLUE-GREEN respectively on the diagonals, I can color all this type of graph based on the case </a:t>
            </a:r>
            <a:r>
              <a:rPr lang="en-US" dirty="0" smtClean="0"/>
              <a:t>k=1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F85E3-F24E-46F5-A90C-C94354F13A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Generated 1000 great circles of 5, 6, 7, 8 great circles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9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Non-isomorphic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 generated </a:t>
            </a:r>
            <a:r>
              <a:rPr lang="en-US" sz="3200" b="1" dirty="0" smtClean="0"/>
              <a:t>1000</a:t>
            </a:r>
            <a:r>
              <a:rPr lang="en-US" sz="3200" dirty="0" smtClean="0"/>
              <a:t> graphs for each 6,7,8 great circles.</a:t>
            </a:r>
            <a:endParaRPr lang="en-US" sz="3200" dirty="0"/>
          </a:p>
          <a:p>
            <a:pPr lvl="1"/>
            <a:r>
              <a:rPr lang="en-US" sz="2800" b="1" dirty="0" smtClean="0"/>
              <a:t>6</a:t>
            </a:r>
            <a:r>
              <a:rPr lang="en-US" sz="2800" dirty="0" smtClean="0"/>
              <a:t> great circles: have </a:t>
            </a:r>
            <a:r>
              <a:rPr lang="en-US" sz="2800" b="1" dirty="0" smtClean="0"/>
              <a:t>4</a:t>
            </a:r>
            <a:r>
              <a:rPr lang="en-US" sz="2800" dirty="0" smtClean="0"/>
              <a:t> non-isomorphic graphs.</a:t>
            </a:r>
          </a:p>
          <a:p>
            <a:pPr lvl="1"/>
            <a:r>
              <a:rPr lang="en-US" sz="2800" b="1" dirty="0" smtClean="0"/>
              <a:t>7</a:t>
            </a:r>
            <a:r>
              <a:rPr lang="en-US" sz="2800" dirty="0" smtClean="0"/>
              <a:t> great circles: have </a:t>
            </a:r>
            <a:r>
              <a:rPr lang="en-US" sz="2800" b="1" dirty="0" smtClean="0"/>
              <a:t>11</a:t>
            </a:r>
            <a:r>
              <a:rPr lang="en-US" sz="2800" dirty="0" smtClean="0"/>
              <a:t> non-isomorphic graphs.</a:t>
            </a:r>
          </a:p>
          <a:p>
            <a:pPr lvl="1"/>
            <a:r>
              <a:rPr lang="en-US" sz="2800" b="1" dirty="0" smtClean="0"/>
              <a:t>8</a:t>
            </a:r>
            <a:r>
              <a:rPr lang="en-US" sz="2800" dirty="0" smtClean="0"/>
              <a:t> great circles: have </a:t>
            </a:r>
            <a:r>
              <a:rPr lang="en-US" sz="2800" b="1" dirty="0" smtClean="0"/>
              <a:t>114</a:t>
            </a:r>
            <a:r>
              <a:rPr lang="en-US" sz="2800" dirty="0" smtClean="0"/>
              <a:t> non-isomorphic graphs.</a:t>
            </a:r>
          </a:p>
          <a:p>
            <a:pPr lvl="1"/>
            <a:endParaRPr lang="en-US" sz="2800" dirty="0"/>
          </a:p>
          <a:p>
            <a:r>
              <a:rPr lang="en-US" sz="3200" dirty="0" smtClean="0"/>
              <a:t>These graphs might be helpful for us to see </a:t>
            </a:r>
            <a:r>
              <a:rPr lang="en-US" sz="3200" smtClean="0"/>
              <a:t>how they have </a:t>
            </a:r>
            <a:r>
              <a:rPr lang="en-US" sz="3200" dirty="0" smtClean="0"/>
              <a:t>been changed.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781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Non-isomorphic graphs made by </a:t>
            </a:r>
            <a:br>
              <a:rPr lang="en-US" sz="4400" dirty="0" smtClean="0"/>
            </a:br>
            <a:r>
              <a:rPr lang="en-US" sz="4400" dirty="0" smtClean="0"/>
              <a:t>6 great circles</a:t>
            </a:r>
            <a:endParaRPr lang="en-US" sz="4400" dirty="0"/>
          </a:p>
        </p:txBody>
      </p:sp>
      <p:sp>
        <p:nvSpPr>
          <p:cNvPr id="148" name="Subtitle 14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685392" y="0"/>
            <a:ext cx="6854847" cy="6705468"/>
            <a:chOff x="3377693" y="164561"/>
            <a:chExt cx="5380396" cy="5263148"/>
          </a:xfrm>
        </p:grpSpPr>
        <p:sp>
          <p:nvSpPr>
            <p:cNvPr id="2" name="object 2"/>
            <p:cNvSpPr/>
            <p:nvPr/>
          </p:nvSpPr>
          <p:spPr>
            <a:xfrm>
              <a:off x="3422103" y="354167"/>
              <a:ext cx="5329108" cy="5073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306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6025555" y="164561"/>
              <a:ext cx="122464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1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6230299" y="3098673"/>
              <a:ext cx="122464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2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7499591" y="2740124"/>
              <a:ext cx="122464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3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736692" y="2804858"/>
              <a:ext cx="122464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4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924080" y="3074656"/>
              <a:ext cx="122464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5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5348224" y="2600040"/>
              <a:ext cx="122464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6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176783" y="1727448"/>
              <a:ext cx="122464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7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496485" y="3183505"/>
              <a:ext cx="122464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8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8635625" y="2060889"/>
              <a:ext cx="122464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9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940180" y="2974334"/>
              <a:ext cx="629816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>
                <a:tabLst>
                  <a:tab pos="456025" algn="l"/>
                </a:tabLst>
              </a:pPr>
              <a:r>
                <a:rPr sz="1010" spc="18" dirty="0">
                  <a:latin typeface="Arial"/>
                  <a:cs typeface="Arial"/>
                </a:rPr>
                <a:t>10	16</a:t>
              </a:r>
              <a:endParaRPr sz="1010" dirty="0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6441159" y="1668675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11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003616" y="3364490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12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290251" y="2673884"/>
              <a:ext cx="447869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25  </a:t>
              </a:r>
              <a:r>
                <a:rPr sz="1010" spc="-46" dirty="0">
                  <a:latin typeface="Arial"/>
                  <a:cs typeface="Arial"/>
                </a:rPr>
                <a:t> </a:t>
              </a:r>
              <a:r>
                <a:rPr sz="1515" spc="28" baseline="-25252" dirty="0">
                  <a:latin typeface="Arial"/>
                  <a:cs typeface="Arial"/>
                </a:rPr>
                <a:t>13</a:t>
              </a:r>
              <a:endParaRPr sz="1515" baseline="-25252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671034" y="3336778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14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3377693" y="2060888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15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617289" y="2246733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17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621364" y="3556973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18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7083581" y="3645843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19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5732824" y="2531073"/>
              <a:ext cx="506186" cy="2564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>
                <a:lnSpc>
                  <a:spcPts val="1019"/>
                </a:lnSpc>
              </a:pPr>
              <a:r>
                <a:rPr sz="1010" spc="18" dirty="0">
                  <a:latin typeface="Arial"/>
                  <a:cs typeface="Arial"/>
                </a:rPr>
                <a:t>20</a:t>
              </a:r>
              <a:endParaRPr sz="1010">
                <a:latin typeface="Arial"/>
                <a:cs typeface="Arial"/>
              </a:endParaRPr>
            </a:p>
            <a:p>
              <a:pPr marL="331230">
                <a:lnSpc>
                  <a:spcPts val="1019"/>
                </a:lnSpc>
              </a:pPr>
              <a:r>
                <a:rPr sz="1010" spc="18" dirty="0">
                  <a:latin typeface="Arial"/>
                  <a:cs typeface="Arial"/>
                </a:rPr>
                <a:t>27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5880087" y="2084299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21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6385363" y="3639383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22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7279522" y="2179104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23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5815253" y="3162927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24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4374651" y="5129210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26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600877" y="5129210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28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6207380" y="2410000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29</a:t>
              </a:r>
              <a:endParaRPr sz="1010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5995564" y="4363694"/>
              <a:ext cx="197107" cy="1554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010" spc="18" dirty="0">
                  <a:latin typeface="Arial"/>
                  <a:cs typeface="Arial"/>
                </a:rPr>
                <a:t>30</a:t>
              </a:r>
              <a:endParaRPr sz="101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8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352799" y="97424"/>
            <a:ext cx="5677620" cy="6654808"/>
            <a:chOff x="3377180" y="128956"/>
            <a:chExt cx="5422012" cy="6355207"/>
          </a:xfrm>
        </p:grpSpPr>
        <p:sp>
          <p:nvSpPr>
            <p:cNvPr id="2" name="object 2"/>
            <p:cNvSpPr/>
            <p:nvPr/>
          </p:nvSpPr>
          <p:spPr>
            <a:xfrm>
              <a:off x="3423303" y="354650"/>
              <a:ext cx="5327908" cy="61295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306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6881712" y="2624783"/>
              <a:ext cx="141126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spc="9" dirty="0">
                  <a:latin typeface="Arial"/>
                  <a:cs typeface="Arial"/>
                </a:rPr>
                <a:t>1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152516" y="3623131"/>
              <a:ext cx="141126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spc="9" dirty="0">
                  <a:latin typeface="Arial"/>
                  <a:cs typeface="Arial"/>
                </a:rPr>
                <a:t>2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017157" y="128956"/>
              <a:ext cx="141126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spc="9" dirty="0">
                  <a:latin typeface="Arial"/>
                  <a:cs typeface="Arial"/>
                </a:rPr>
                <a:t>3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682721" y="3016848"/>
              <a:ext cx="810597" cy="69801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tabLst>
                  <a:tab pos="576154" algn="l"/>
                </a:tabLst>
              </a:pPr>
              <a:r>
                <a:rPr sz="1286" dirty="0">
                  <a:latin typeface="Arial"/>
                  <a:cs typeface="Arial"/>
                </a:rPr>
                <a:t>1</a:t>
              </a:r>
              <a:r>
                <a:rPr sz="1286" spc="9" dirty="0">
                  <a:latin typeface="Arial"/>
                  <a:cs typeface="Arial"/>
                </a:rPr>
                <a:t>4</a:t>
              </a:r>
              <a:r>
                <a:rPr sz="1286" dirty="0">
                  <a:latin typeface="Arial"/>
                  <a:cs typeface="Arial"/>
                </a:rPr>
                <a:t>	29</a:t>
              </a:r>
            </a:p>
            <a:p>
              <a:pPr marR="32657" algn="ctr">
                <a:lnSpc>
                  <a:spcPts val="1423"/>
                </a:lnSpc>
                <a:spcBef>
                  <a:spcPts val="1074"/>
                </a:spcBef>
                <a:tabLst>
                  <a:tab pos="621640" algn="l"/>
                </a:tabLst>
              </a:pPr>
              <a:r>
                <a:rPr sz="1286" dirty="0">
                  <a:latin typeface="Arial"/>
                  <a:cs typeface="Arial"/>
                </a:rPr>
                <a:t>2</a:t>
              </a:r>
              <a:r>
                <a:rPr sz="1286" spc="9" dirty="0">
                  <a:latin typeface="Arial"/>
                  <a:cs typeface="Arial"/>
                </a:rPr>
                <a:t>0</a:t>
              </a:r>
              <a:r>
                <a:rPr sz="1286" dirty="0">
                  <a:latin typeface="Arial"/>
                  <a:cs typeface="Arial"/>
                </a:rPr>
                <a:t>	</a:t>
              </a:r>
              <a:r>
                <a:rPr sz="1286" spc="9" dirty="0">
                  <a:latin typeface="Arial"/>
                  <a:cs typeface="Arial"/>
                </a:rPr>
                <a:t>7</a:t>
              </a:r>
              <a:endParaRPr sz="1286" dirty="0">
                <a:latin typeface="Arial"/>
                <a:cs typeface="Arial"/>
              </a:endParaRPr>
            </a:p>
            <a:p>
              <a:pPr algn="ctr">
                <a:lnSpc>
                  <a:spcPts val="1423"/>
                </a:lnSpc>
              </a:pPr>
              <a:r>
                <a:rPr sz="1286" spc="9" dirty="0">
                  <a:latin typeface="Arial"/>
                  <a:cs typeface="Arial"/>
                </a:rPr>
                <a:t>4</a:t>
              </a:r>
              <a:endParaRPr sz="1286" dirty="0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881732" y="1626457"/>
              <a:ext cx="141126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spc="9" dirty="0">
                  <a:latin typeface="Arial"/>
                  <a:cs typeface="Arial"/>
                </a:rPr>
                <a:t>5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5728904" y="3623117"/>
              <a:ext cx="763944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>
                <a:tabLst>
                  <a:tab pos="552828" algn="l"/>
                </a:tabLst>
              </a:pPr>
              <a:r>
                <a:rPr sz="1286" spc="9" dirty="0">
                  <a:latin typeface="Arial"/>
                  <a:cs typeface="Arial"/>
                </a:rPr>
                <a:t>6	</a:t>
              </a:r>
              <a:r>
                <a:rPr sz="1286" dirty="0">
                  <a:latin typeface="Arial"/>
                  <a:cs typeface="Arial"/>
                </a:rPr>
                <a:t>21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423366" y="1626481"/>
              <a:ext cx="141126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spc="9" dirty="0">
                  <a:latin typeface="Arial"/>
                  <a:cs typeface="Arial"/>
                </a:rPr>
                <a:t>8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593502" y="3123945"/>
              <a:ext cx="141126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spc="9" dirty="0">
                  <a:latin typeface="Arial"/>
                  <a:cs typeface="Arial"/>
                </a:rPr>
                <a:t>9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4241755" y="3123982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10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7700142" y="3123982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11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394517" y="3123941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12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8564760" y="4621532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13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5682721" y="2624767"/>
              <a:ext cx="810597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>
                <a:tabLst>
                  <a:tab pos="599481" algn="l"/>
                </a:tabLst>
              </a:pPr>
              <a:r>
                <a:rPr sz="1286" dirty="0">
                  <a:latin typeface="Arial"/>
                  <a:cs typeface="Arial"/>
                </a:rPr>
                <a:t>2</a:t>
              </a:r>
              <a:r>
                <a:rPr sz="1286" spc="9" dirty="0">
                  <a:latin typeface="Arial"/>
                  <a:cs typeface="Arial"/>
                </a:rPr>
                <a:t>8</a:t>
              </a:r>
              <a:r>
                <a:rPr sz="1286" dirty="0">
                  <a:latin typeface="Arial"/>
                  <a:cs typeface="Arial"/>
                </a:rPr>
                <a:t>	15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106352" y="4621506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16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5970969" y="6119057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17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970912" y="2791154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18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8564760" y="1626481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19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106352" y="1626455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22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835529" y="3623140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23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5106335" y="2624787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24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970932" y="4122313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25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970932" y="2125612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26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835547" y="4621510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27</a:t>
              </a:r>
              <a:endParaRPr sz="1286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3377180" y="4621532"/>
              <a:ext cx="234432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dirty="0">
                  <a:latin typeface="Arial"/>
                  <a:cs typeface="Arial"/>
                </a:rPr>
                <a:t>30</a:t>
              </a:r>
              <a:endParaRPr sz="1286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5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3711" y="301616"/>
            <a:ext cx="6722714" cy="6400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306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4294967295"/>
          </p:nvPr>
        </p:nvSpPr>
        <p:spPr>
          <a:xfrm>
            <a:off x="8174626" y="6311297"/>
            <a:ext cx="5384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652"/>
            <a:r>
              <a:rPr spc="9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9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672447" y="76404"/>
            <a:ext cx="6820839" cy="6511892"/>
            <a:chOff x="3361180" y="128956"/>
            <a:chExt cx="5406892" cy="5161989"/>
          </a:xfrm>
        </p:grpSpPr>
        <p:sp>
          <p:nvSpPr>
            <p:cNvPr id="3" name="object 3"/>
            <p:cNvSpPr txBox="1"/>
            <p:nvPr/>
          </p:nvSpPr>
          <p:spPr>
            <a:xfrm>
              <a:off x="6017157" y="128956"/>
              <a:ext cx="141126" cy="1978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1286" spc="9" dirty="0">
                  <a:latin typeface="Arial"/>
                  <a:cs typeface="Arial"/>
                </a:rPr>
                <a:t>1</a:t>
              </a:r>
              <a:endParaRPr sz="1286">
                <a:latin typeface="Arial"/>
                <a:cs typeface="Arial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361180" y="1693711"/>
              <a:ext cx="5406892" cy="3597234"/>
              <a:chOff x="3361180" y="1693711"/>
              <a:chExt cx="5406892" cy="3597234"/>
            </a:xfrm>
          </p:grpSpPr>
          <p:sp>
            <p:nvSpPr>
              <p:cNvPr id="22" name="object 22"/>
              <p:cNvSpPr txBox="1"/>
              <p:nvPr/>
            </p:nvSpPr>
            <p:spPr>
              <a:xfrm>
                <a:off x="4358031" y="5093070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25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4" name="object 4"/>
              <p:cNvSpPr txBox="1"/>
              <p:nvPr/>
            </p:nvSpPr>
            <p:spPr>
              <a:xfrm>
                <a:off x="5605678" y="2891996"/>
                <a:ext cx="1011205" cy="78778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sz="1929" spc="13" baseline="-23809" dirty="0">
                    <a:latin typeface="Arial"/>
                    <a:cs typeface="Arial"/>
                  </a:rPr>
                  <a:t>6  </a:t>
                </a:r>
                <a:r>
                  <a:rPr sz="1929" spc="-163" baseline="-23809" dirty="0">
                    <a:latin typeface="Arial"/>
                    <a:cs typeface="Arial"/>
                  </a:rPr>
                  <a:t> </a:t>
                </a:r>
                <a:r>
                  <a:rPr sz="1286" dirty="0">
                    <a:latin typeface="Arial"/>
                    <a:cs typeface="Arial"/>
                  </a:rPr>
                  <a:t>2</a:t>
                </a:r>
                <a:r>
                  <a:rPr sz="1286" spc="9" dirty="0">
                    <a:latin typeface="Arial"/>
                    <a:cs typeface="Arial"/>
                  </a:rPr>
                  <a:t>0</a:t>
                </a:r>
                <a:r>
                  <a:rPr sz="1286" dirty="0">
                    <a:latin typeface="Arial"/>
                    <a:cs typeface="Arial"/>
                  </a:rPr>
                  <a:t> </a:t>
                </a:r>
                <a:r>
                  <a:rPr sz="1286" spc="156" dirty="0">
                    <a:latin typeface="Arial"/>
                    <a:cs typeface="Arial"/>
                  </a:rPr>
                  <a:t> </a:t>
                </a:r>
                <a:r>
                  <a:rPr sz="1286" dirty="0">
                    <a:latin typeface="Arial"/>
                    <a:cs typeface="Arial"/>
                  </a:rPr>
                  <a:t>2</a:t>
                </a:r>
                <a:r>
                  <a:rPr sz="1286" spc="9" dirty="0">
                    <a:latin typeface="Arial"/>
                    <a:cs typeface="Arial"/>
                  </a:rPr>
                  <a:t>6</a:t>
                </a:r>
                <a:r>
                  <a:rPr sz="1286" dirty="0">
                    <a:latin typeface="Arial"/>
                    <a:cs typeface="Arial"/>
                  </a:rPr>
                  <a:t> </a:t>
                </a:r>
                <a:r>
                  <a:rPr sz="1286" spc="-119" dirty="0">
                    <a:latin typeface="Arial"/>
                    <a:cs typeface="Arial"/>
                  </a:rPr>
                  <a:t> </a:t>
                </a:r>
                <a:r>
                  <a:rPr sz="1929" baseline="-23809" dirty="0">
                    <a:latin typeface="Arial"/>
                    <a:cs typeface="Arial"/>
                  </a:rPr>
                  <a:t>14</a:t>
                </a:r>
              </a:p>
              <a:p>
                <a:pPr algn="ctr">
                  <a:lnSpc>
                    <a:spcPts val="1387"/>
                  </a:lnSpc>
                  <a:spcBef>
                    <a:spcPts val="579"/>
                  </a:spcBef>
                  <a:tabLst>
                    <a:tab pos="348725" algn="l"/>
                  </a:tabLst>
                </a:pPr>
                <a:r>
                  <a:rPr sz="1286" spc="9" dirty="0">
                    <a:latin typeface="Arial"/>
                    <a:cs typeface="Arial"/>
                  </a:rPr>
                  <a:t>4	</a:t>
                </a:r>
                <a:r>
                  <a:rPr sz="1286" dirty="0">
                    <a:latin typeface="Arial"/>
                    <a:cs typeface="Arial"/>
                  </a:rPr>
                  <a:t>16</a:t>
                </a:r>
              </a:p>
              <a:p>
                <a:pPr marR="32657" algn="ctr">
                  <a:lnSpc>
                    <a:spcPts val="1240"/>
                  </a:lnSpc>
                </a:pPr>
                <a:r>
                  <a:rPr sz="1286" spc="9" dirty="0">
                    <a:latin typeface="Arial"/>
                    <a:cs typeface="Arial"/>
                  </a:rPr>
                  <a:t>2</a:t>
                </a:r>
                <a:endParaRPr sz="1286" dirty="0">
                  <a:latin typeface="Arial"/>
                  <a:cs typeface="Arial"/>
                </a:endParaRPr>
              </a:p>
              <a:p>
                <a:pPr marR="79309" algn="ctr">
                  <a:lnSpc>
                    <a:spcPts val="1387"/>
                  </a:lnSpc>
                  <a:tabLst>
                    <a:tab pos="507342" algn="l"/>
                  </a:tabLst>
                </a:pPr>
                <a:r>
                  <a:rPr sz="1286" dirty="0">
                    <a:latin typeface="Arial"/>
                    <a:cs typeface="Arial"/>
                  </a:rPr>
                  <a:t>1</a:t>
                </a:r>
                <a:r>
                  <a:rPr sz="1286" spc="9" dirty="0">
                    <a:latin typeface="Arial"/>
                    <a:cs typeface="Arial"/>
                  </a:rPr>
                  <a:t>2</a:t>
                </a:r>
                <a:r>
                  <a:rPr sz="1286" dirty="0">
                    <a:latin typeface="Arial"/>
                    <a:cs typeface="Arial"/>
                  </a:rPr>
                  <a:t>	</a:t>
                </a:r>
                <a:r>
                  <a:rPr sz="1286" spc="9" dirty="0">
                    <a:latin typeface="Arial"/>
                    <a:cs typeface="Arial"/>
                  </a:rPr>
                  <a:t>8</a:t>
                </a:r>
                <a:endParaRPr sz="1286" dirty="0">
                  <a:latin typeface="Arial"/>
                  <a:cs typeface="Arial"/>
                </a:endParaRPr>
              </a:p>
            </p:txBody>
          </p:sp>
          <p:sp>
            <p:nvSpPr>
              <p:cNvPr id="5" name="object 5"/>
              <p:cNvSpPr txBox="1"/>
              <p:nvPr/>
            </p:nvSpPr>
            <p:spPr>
              <a:xfrm>
                <a:off x="8626946" y="2025078"/>
                <a:ext cx="141126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spc="9" dirty="0">
                    <a:latin typeface="Arial"/>
                    <a:cs typeface="Arial"/>
                  </a:rPr>
                  <a:t>3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6" name="object 6"/>
              <p:cNvSpPr txBox="1"/>
              <p:nvPr/>
            </p:nvSpPr>
            <p:spPr>
              <a:xfrm>
                <a:off x="7447571" y="3428692"/>
                <a:ext cx="141126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spc="9" dirty="0">
                    <a:latin typeface="Arial"/>
                    <a:cs typeface="Arial"/>
                  </a:rPr>
                  <a:t>5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7" name="object 7"/>
              <p:cNvSpPr txBox="1"/>
              <p:nvPr/>
            </p:nvSpPr>
            <p:spPr>
              <a:xfrm>
                <a:off x="5233229" y="1693711"/>
                <a:ext cx="141126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spc="9" dirty="0">
                    <a:latin typeface="Arial"/>
                    <a:cs typeface="Arial"/>
                  </a:rPr>
                  <a:t>7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8" name="object 8"/>
              <p:cNvSpPr txBox="1"/>
              <p:nvPr/>
            </p:nvSpPr>
            <p:spPr>
              <a:xfrm>
                <a:off x="5491232" y="2534911"/>
                <a:ext cx="141126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spc="9" dirty="0">
                    <a:latin typeface="Arial"/>
                    <a:cs typeface="Arial"/>
                  </a:rPr>
                  <a:t>9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9" name="object 9"/>
              <p:cNvSpPr txBox="1"/>
              <p:nvPr/>
            </p:nvSpPr>
            <p:spPr>
              <a:xfrm>
                <a:off x="6696549" y="3508629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10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0" name="object 10"/>
              <p:cNvSpPr txBox="1"/>
              <p:nvPr/>
            </p:nvSpPr>
            <p:spPr>
              <a:xfrm>
                <a:off x="6754900" y="1693711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11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1" name="object 11"/>
              <p:cNvSpPr txBox="1"/>
              <p:nvPr/>
            </p:nvSpPr>
            <p:spPr>
              <a:xfrm>
                <a:off x="4540558" y="3428692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13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2" name="object 12"/>
              <p:cNvSpPr txBox="1"/>
              <p:nvPr/>
            </p:nvSpPr>
            <p:spPr>
              <a:xfrm>
                <a:off x="3361180" y="2025078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15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3" name="object 13"/>
              <p:cNvSpPr txBox="1"/>
              <p:nvPr/>
            </p:nvSpPr>
            <p:spPr>
              <a:xfrm>
                <a:off x="5245396" y="3508631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17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4" name="object 14"/>
              <p:cNvSpPr txBox="1"/>
              <p:nvPr/>
            </p:nvSpPr>
            <p:spPr>
              <a:xfrm>
                <a:off x="6496901" y="2534911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18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5" name="object 15"/>
              <p:cNvSpPr txBox="1"/>
              <p:nvPr/>
            </p:nvSpPr>
            <p:spPr>
              <a:xfrm>
                <a:off x="5970972" y="2085916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21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6" name="object 16"/>
              <p:cNvSpPr txBox="1"/>
              <p:nvPr/>
            </p:nvSpPr>
            <p:spPr>
              <a:xfrm>
                <a:off x="5970972" y="3758911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22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7" name="object 17"/>
              <p:cNvSpPr txBox="1"/>
              <p:nvPr/>
            </p:nvSpPr>
            <p:spPr>
              <a:xfrm>
                <a:off x="6438675" y="4120203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23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8" name="object 18"/>
              <p:cNvSpPr txBox="1"/>
              <p:nvPr/>
            </p:nvSpPr>
            <p:spPr>
              <a:xfrm>
                <a:off x="5836018" y="2478131"/>
                <a:ext cx="503853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2</a:t>
                </a:r>
                <a:r>
                  <a:rPr sz="1286" spc="9" dirty="0">
                    <a:latin typeface="Arial"/>
                    <a:cs typeface="Arial"/>
                  </a:rPr>
                  <a:t>4</a:t>
                </a:r>
                <a:r>
                  <a:rPr sz="1286" dirty="0">
                    <a:latin typeface="Arial"/>
                    <a:cs typeface="Arial"/>
                  </a:rPr>
                  <a:t> </a:t>
                </a:r>
                <a:r>
                  <a:rPr sz="1286" spc="-64" dirty="0">
                    <a:latin typeface="Arial"/>
                    <a:cs typeface="Arial"/>
                  </a:rPr>
                  <a:t> </a:t>
                </a:r>
                <a:r>
                  <a:rPr sz="1286" dirty="0">
                    <a:latin typeface="Arial"/>
                    <a:cs typeface="Arial"/>
                  </a:rPr>
                  <a:t>30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9" name="object 19"/>
              <p:cNvSpPr txBox="1"/>
              <p:nvPr/>
            </p:nvSpPr>
            <p:spPr>
              <a:xfrm>
                <a:off x="5197624" y="3088013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27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20" name="object 20"/>
              <p:cNvSpPr txBox="1"/>
              <p:nvPr/>
            </p:nvSpPr>
            <p:spPr>
              <a:xfrm>
                <a:off x="6744322" y="3088011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28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21" name="object 21"/>
              <p:cNvSpPr txBox="1"/>
              <p:nvPr/>
            </p:nvSpPr>
            <p:spPr>
              <a:xfrm>
                <a:off x="5503268" y="4120203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29</a:t>
                </a:r>
                <a:endParaRPr sz="1286">
                  <a:latin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42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76" y="1495667"/>
            <a:ext cx="4803349" cy="4793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G</a:t>
            </a:r>
            <a:r>
              <a:rPr lang="en-US" baseline="-25000" dirty="0" smtClean="0"/>
              <a:t>4</a:t>
            </a:r>
            <a:r>
              <a:rPr lang="en-US" dirty="0" smtClean="0"/>
              <a:t> from G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770" y="4378899"/>
            <a:ext cx="7294123" cy="17980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 smtClean="0"/>
              <a:t>There are 3 cases happen when the 4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great circle is added:</a:t>
            </a:r>
          </a:p>
          <a:p>
            <a:pPr lvl="1"/>
            <a:r>
              <a:rPr lang="en-US" sz="1800" dirty="0" smtClean="0"/>
              <a:t>It cuts arc(1,5), arc(1,3), arc(2,6), arc(2,4), arc(3,6) and arc(4,5)</a:t>
            </a:r>
          </a:p>
          <a:p>
            <a:pPr lvl="1"/>
            <a:r>
              <a:rPr lang="en-US" sz="1800" dirty="0" smtClean="0"/>
              <a:t>It cuts arc(1,3), arc(3,5), arc(2,4), arc(4,6), arc(1,6) and arc(2,5)</a:t>
            </a:r>
          </a:p>
          <a:p>
            <a:pPr lvl="1"/>
            <a:r>
              <a:rPr lang="en-US" sz="1800" dirty="0" smtClean="0"/>
              <a:t>It cuts arc(1,5), arc(3,5), arc(2,6), arc(4,6), arc(2,6) and arc(1,5)</a:t>
            </a:r>
          </a:p>
          <a:p>
            <a:pPr marL="0" indent="0">
              <a:buNone/>
            </a:pPr>
            <a:r>
              <a:rPr lang="en-US" sz="2200" dirty="0" smtClean="0"/>
              <a:t>The outcome of 3 cases is the same as the figure on the right</a:t>
            </a:r>
          </a:p>
          <a:p>
            <a:pPr marL="0" indent="0">
              <a:buNone/>
            </a:pPr>
            <a:r>
              <a:rPr lang="en-US" sz="2200" dirty="0" smtClean="0">
                <a:sym typeface="Wingdings" panose="05000000000000000000" pitchFamily="2" charset="2"/>
              </a:rPr>
              <a:t> </a:t>
            </a:r>
            <a:r>
              <a:rPr lang="en-US" sz="2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1 non-isomorphic graph for G</a:t>
            </a:r>
            <a:r>
              <a:rPr lang="en-US" sz="2200" baseline="-25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4</a:t>
            </a:r>
            <a:endParaRPr lang="en-US" sz="22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80" y="1374600"/>
            <a:ext cx="2848420" cy="2800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0696" y="2579873"/>
            <a:ext cx="2656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+ 1 great circle    = ???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554178" y="6199042"/>
            <a:ext cx="54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</a:t>
            </a:r>
            <a:r>
              <a:rPr lang="en-US" sz="2800" baseline="-25000" dirty="0" smtClean="0"/>
              <a:t>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61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4221" y="406718"/>
            <a:ext cx="6649142" cy="6330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306"/>
          </a:p>
        </p:txBody>
      </p:sp>
      <p:sp>
        <p:nvSpPr>
          <p:cNvPr id="21" name="object 21"/>
          <p:cNvSpPr txBox="1"/>
          <p:nvPr/>
        </p:nvSpPr>
        <p:spPr>
          <a:xfrm>
            <a:off x="3599272" y="6460797"/>
            <a:ext cx="484363" cy="19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1286" dirty="0">
                <a:latin typeface="Arial"/>
                <a:cs typeface="Arial"/>
              </a:rPr>
              <a:t>28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4294967295"/>
          </p:nvPr>
        </p:nvSpPr>
        <p:spPr>
          <a:xfrm>
            <a:off x="8264601" y="6421234"/>
            <a:ext cx="53255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652"/>
            <a:r>
              <a:rPr spc="9" dirty="0"/>
              <a:t>2</a:t>
            </a:r>
            <a:r>
              <a:rPr dirty="0"/>
              <a:t>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746633" y="2516882"/>
            <a:ext cx="292501" cy="19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1286" dirty="0">
                <a:latin typeface="Arial"/>
                <a:cs typeface="Arial"/>
              </a:rPr>
              <a:t>17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177646" y="181507"/>
            <a:ext cx="5253305" cy="5524850"/>
            <a:chOff x="4558417" y="128956"/>
            <a:chExt cx="4210382" cy="4428018"/>
          </a:xfrm>
        </p:grpSpPr>
        <p:grpSp>
          <p:nvGrpSpPr>
            <p:cNvPr id="23" name="Group 22"/>
            <p:cNvGrpSpPr/>
            <p:nvPr/>
          </p:nvGrpSpPr>
          <p:grpSpPr>
            <a:xfrm>
              <a:off x="5678602" y="128956"/>
              <a:ext cx="818761" cy="2228206"/>
              <a:chOff x="5678602" y="128956"/>
              <a:chExt cx="818761" cy="2228206"/>
            </a:xfrm>
          </p:grpSpPr>
          <p:sp>
            <p:nvSpPr>
              <p:cNvPr id="3" name="object 3"/>
              <p:cNvSpPr txBox="1"/>
              <p:nvPr/>
            </p:nvSpPr>
            <p:spPr>
              <a:xfrm>
                <a:off x="6017157" y="128956"/>
                <a:ext cx="141126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spc="9" dirty="0">
                    <a:latin typeface="Arial"/>
                    <a:cs typeface="Arial"/>
                  </a:rPr>
                  <a:t>1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5" name="object 15"/>
              <p:cNvSpPr txBox="1"/>
              <p:nvPr/>
            </p:nvSpPr>
            <p:spPr>
              <a:xfrm>
                <a:off x="5678602" y="2159287"/>
                <a:ext cx="818761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>
                  <a:tabLst>
                    <a:tab pos="607645" algn="l"/>
                  </a:tabLst>
                </a:pPr>
                <a:r>
                  <a:rPr sz="1286" dirty="0">
                    <a:latin typeface="Arial"/>
                    <a:cs typeface="Arial"/>
                  </a:rPr>
                  <a:t>2</a:t>
                </a:r>
                <a:r>
                  <a:rPr sz="1286" spc="9" dirty="0">
                    <a:latin typeface="Arial"/>
                    <a:cs typeface="Arial"/>
                  </a:rPr>
                  <a:t>9</a:t>
                </a:r>
                <a:r>
                  <a:rPr sz="1286" dirty="0">
                    <a:latin typeface="Arial"/>
                    <a:cs typeface="Arial"/>
                  </a:rPr>
                  <a:t>	21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558417" y="1672181"/>
              <a:ext cx="4210382" cy="2884793"/>
              <a:chOff x="4558417" y="1672181"/>
              <a:chExt cx="4210382" cy="2884793"/>
            </a:xfrm>
          </p:grpSpPr>
          <p:sp>
            <p:nvSpPr>
              <p:cNvPr id="4" name="object 4"/>
              <p:cNvSpPr txBox="1"/>
              <p:nvPr/>
            </p:nvSpPr>
            <p:spPr>
              <a:xfrm>
                <a:off x="5596389" y="2763197"/>
                <a:ext cx="1029866" cy="7493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sz="1929" spc="13" baseline="-11904" dirty="0">
                    <a:latin typeface="Arial"/>
                    <a:cs typeface="Arial"/>
                  </a:rPr>
                  <a:t>5  </a:t>
                </a:r>
                <a:r>
                  <a:rPr sz="1929" spc="248" baseline="-11904" dirty="0">
                    <a:latin typeface="Arial"/>
                    <a:cs typeface="Arial"/>
                  </a:rPr>
                  <a:t> </a:t>
                </a:r>
                <a:r>
                  <a:rPr sz="1286" dirty="0">
                    <a:latin typeface="Arial"/>
                    <a:cs typeface="Arial"/>
                  </a:rPr>
                  <a:t>1</a:t>
                </a:r>
                <a:r>
                  <a:rPr sz="1286" spc="9" dirty="0">
                    <a:latin typeface="Arial"/>
                    <a:cs typeface="Arial"/>
                  </a:rPr>
                  <a:t>9</a:t>
                </a:r>
                <a:r>
                  <a:rPr sz="1286" spc="129" dirty="0">
                    <a:latin typeface="Arial"/>
                    <a:cs typeface="Arial"/>
                  </a:rPr>
                  <a:t> </a:t>
                </a:r>
                <a:r>
                  <a:rPr sz="1286" dirty="0">
                    <a:latin typeface="Arial"/>
                    <a:cs typeface="Arial"/>
                  </a:rPr>
                  <a:t>2</a:t>
                </a:r>
                <a:r>
                  <a:rPr sz="1286" spc="9" dirty="0">
                    <a:latin typeface="Arial"/>
                    <a:cs typeface="Arial"/>
                  </a:rPr>
                  <a:t>7</a:t>
                </a:r>
                <a:r>
                  <a:rPr sz="1286" dirty="0">
                    <a:latin typeface="Arial"/>
                    <a:cs typeface="Arial"/>
                  </a:rPr>
                  <a:t> </a:t>
                </a:r>
                <a:r>
                  <a:rPr sz="1286" spc="147" dirty="0">
                    <a:latin typeface="Arial"/>
                    <a:cs typeface="Arial"/>
                  </a:rPr>
                  <a:t> </a:t>
                </a:r>
                <a:r>
                  <a:rPr sz="1929" baseline="-11904" dirty="0">
                    <a:latin typeface="Arial"/>
                    <a:cs typeface="Arial"/>
                  </a:rPr>
                  <a:t>14</a:t>
                </a:r>
              </a:p>
              <a:p>
                <a:pPr algn="ctr">
                  <a:lnSpc>
                    <a:spcPts val="1350"/>
                  </a:lnSpc>
                  <a:spcBef>
                    <a:spcPts val="321"/>
                  </a:spcBef>
                  <a:tabLst>
                    <a:tab pos="355723" algn="l"/>
                  </a:tabLst>
                </a:pPr>
                <a:r>
                  <a:rPr sz="1286" spc="9" dirty="0">
                    <a:latin typeface="Arial"/>
                    <a:cs typeface="Arial"/>
                  </a:rPr>
                  <a:t>4	</a:t>
                </a:r>
                <a:r>
                  <a:rPr sz="1286" dirty="0">
                    <a:latin typeface="Arial"/>
                    <a:cs typeface="Arial"/>
                  </a:rPr>
                  <a:t>18</a:t>
                </a:r>
              </a:p>
              <a:p>
                <a:pPr marR="32657" algn="ctr">
                  <a:lnSpc>
                    <a:spcPts val="1157"/>
                  </a:lnSpc>
                </a:pPr>
                <a:r>
                  <a:rPr sz="1286" spc="9" dirty="0">
                    <a:latin typeface="Arial"/>
                    <a:cs typeface="Arial"/>
                  </a:rPr>
                  <a:t>2</a:t>
                </a:r>
                <a:endParaRPr sz="1286" dirty="0">
                  <a:latin typeface="Arial"/>
                  <a:cs typeface="Arial"/>
                </a:endParaRPr>
              </a:p>
              <a:p>
                <a:pPr marR="31490" algn="ctr">
                  <a:lnSpc>
                    <a:spcPts val="1350"/>
                  </a:lnSpc>
                  <a:tabLst>
                    <a:tab pos="520172" algn="l"/>
                  </a:tabLst>
                </a:pPr>
                <a:r>
                  <a:rPr sz="1286" dirty="0">
                    <a:latin typeface="Arial"/>
                    <a:cs typeface="Arial"/>
                  </a:rPr>
                  <a:t>1</a:t>
                </a:r>
                <a:r>
                  <a:rPr sz="1286" spc="9" dirty="0">
                    <a:latin typeface="Arial"/>
                    <a:cs typeface="Arial"/>
                  </a:rPr>
                  <a:t>2</a:t>
                </a:r>
                <a:r>
                  <a:rPr sz="1286" dirty="0">
                    <a:latin typeface="Arial"/>
                    <a:cs typeface="Arial"/>
                  </a:rPr>
                  <a:t>	10</a:t>
                </a:r>
              </a:p>
            </p:txBody>
          </p:sp>
          <p:sp>
            <p:nvSpPr>
              <p:cNvPr id="7" name="object 7"/>
              <p:cNvSpPr txBox="1"/>
              <p:nvPr/>
            </p:nvSpPr>
            <p:spPr>
              <a:xfrm>
                <a:off x="5428063" y="2374875"/>
                <a:ext cx="141126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spc="9" dirty="0">
                    <a:latin typeface="Arial"/>
                    <a:cs typeface="Arial"/>
                  </a:rPr>
                  <a:t>7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9" name="object 9"/>
              <p:cNvSpPr txBox="1"/>
              <p:nvPr/>
            </p:nvSpPr>
            <p:spPr>
              <a:xfrm>
                <a:off x="5144164" y="1672181"/>
                <a:ext cx="141126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spc="9" dirty="0">
                    <a:latin typeface="Arial"/>
                    <a:cs typeface="Arial"/>
                  </a:rPr>
                  <a:t>9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1" name="object 11"/>
              <p:cNvSpPr txBox="1"/>
              <p:nvPr/>
            </p:nvSpPr>
            <p:spPr>
              <a:xfrm>
                <a:off x="4558417" y="3332787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13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3" name="object 13"/>
              <p:cNvSpPr txBox="1"/>
              <p:nvPr/>
            </p:nvSpPr>
            <p:spPr>
              <a:xfrm>
                <a:off x="5314479" y="3279961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16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8" name="object 18"/>
              <p:cNvSpPr txBox="1"/>
              <p:nvPr/>
            </p:nvSpPr>
            <p:spPr>
              <a:xfrm>
                <a:off x="5971011" y="4359099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24</a:t>
                </a:r>
                <a:endParaRPr sz="1286">
                  <a:latin typeface="Arial"/>
                  <a:cs typeface="Arial"/>
                </a:endParaRPr>
              </a:p>
            </p:txBody>
          </p:sp>
          <p:sp>
            <p:nvSpPr>
              <p:cNvPr id="19" name="object 19"/>
              <p:cNvSpPr txBox="1"/>
              <p:nvPr/>
            </p:nvSpPr>
            <p:spPr>
              <a:xfrm>
                <a:off x="5201134" y="2931132"/>
                <a:ext cx="234432" cy="1978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3326"/>
                <a:r>
                  <a:rPr sz="1286" dirty="0">
                    <a:latin typeface="Arial"/>
                    <a:cs typeface="Arial"/>
                  </a:rPr>
                  <a:t>25</a:t>
                </a:r>
                <a:endParaRPr sz="1286">
                  <a:latin typeface="Arial"/>
                  <a:cs typeface="Arial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787657" y="1672181"/>
                <a:ext cx="2981142" cy="2149440"/>
                <a:chOff x="5787657" y="1672181"/>
                <a:chExt cx="2981142" cy="2149440"/>
              </a:xfrm>
            </p:grpSpPr>
            <p:sp>
              <p:nvSpPr>
                <p:cNvPr id="5" name="object 5"/>
                <p:cNvSpPr txBox="1"/>
                <p:nvPr/>
              </p:nvSpPr>
              <p:spPr>
                <a:xfrm>
                  <a:off x="8627673" y="2025607"/>
                  <a:ext cx="141126" cy="19787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23326"/>
                  <a:r>
                    <a:rPr sz="1286" spc="9" dirty="0">
                      <a:latin typeface="Arial"/>
                      <a:cs typeface="Arial"/>
                    </a:rPr>
                    <a:t>3</a:t>
                  </a:r>
                  <a:endParaRPr sz="1286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" name="object 6"/>
                <p:cNvSpPr txBox="1"/>
                <p:nvPr/>
              </p:nvSpPr>
              <p:spPr>
                <a:xfrm>
                  <a:off x="7429797" y="3332787"/>
                  <a:ext cx="141126" cy="19787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23326"/>
                  <a:r>
                    <a:rPr sz="1286" spc="9" dirty="0">
                      <a:latin typeface="Arial"/>
                      <a:cs typeface="Arial"/>
                    </a:rPr>
                    <a:t>6</a:t>
                  </a:r>
                  <a:endParaRPr sz="1286">
                    <a:latin typeface="Arial"/>
                    <a:cs typeface="Arial"/>
                  </a:endParaRPr>
                </a:p>
              </p:txBody>
            </p:sp>
            <p:sp>
              <p:nvSpPr>
                <p:cNvPr id="8" name="object 8"/>
                <p:cNvSpPr txBox="1"/>
                <p:nvPr/>
              </p:nvSpPr>
              <p:spPr>
                <a:xfrm>
                  <a:off x="6673808" y="3279959"/>
                  <a:ext cx="141126" cy="19787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23326"/>
                  <a:r>
                    <a:rPr sz="1286" spc="9" dirty="0">
                      <a:latin typeface="Arial"/>
                      <a:cs typeface="Arial"/>
                    </a:rPr>
                    <a:t>8</a:t>
                  </a:r>
                  <a:endParaRPr sz="1286">
                    <a:latin typeface="Arial"/>
                    <a:cs typeface="Arial"/>
                  </a:endParaRPr>
                </a:p>
              </p:txBody>
            </p:sp>
            <p:sp>
              <p:nvSpPr>
                <p:cNvPr id="10" name="object 10"/>
                <p:cNvSpPr txBox="1"/>
                <p:nvPr/>
              </p:nvSpPr>
              <p:spPr>
                <a:xfrm>
                  <a:off x="6844046" y="1672181"/>
                  <a:ext cx="234432" cy="19787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23326"/>
                  <a:r>
                    <a:rPr sz="1286" dirty="0">
                      <a:latin typeface="Arial"/>
                      <a:cs typeface="Arial"/>
                    </a:rPr>
                    <a:t>11</a:t>
                  </a:r>
                  <a:endParaRPr sz="1286">
                    <a:latin typeface="Arial"/>
                    <a:cs typeface="Arial"/>
                  </a:endParaRPr>
                </a:p>
              </p:txBody>
            </p:sp>
            <p:sp>
              <p:nvSpPr>
                <p:cNvPr id="12" name="object 12"/>
                <p:cNvSpPr txBox="1"/>
                <p:nvPr/>
              </p:nvSpPr>
              <p:spPr>
                <a:xfrm>
                  <a:off x="6560223" y="2374875"/>
                  <a:ext cx="234432" cy="19787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23326"/>
                  <a:r>
                    <a:rPr sz="1286" dirty="0">
                      <a:latin typeface="Arial"/>
                      <a:cs typeface="Arial"/>
                    </a:rPr>
                    <a:t>15</a:t>
                  </a:r>
                  <a:endParaRPr sz="1286">
                    <a:latin typeface="Arial"/>
                    <a:cs typeface="Arial"/>
                  </a:endParaRPr>
                </a:p>
              </p:txBody>
            </p:sp>
            <p:sp>
              <p:nvSpPr>
                <p:cNvPr id="16" name="object 16"/>
                <p:cNvSpPr txBox="1"/>
                <p:nvPr/>
              </p:nvSpPr>
              <p:spPr>
                <a:xfrm>
                  <a:off x="5787657" y="3623746"/>
                  <a:ext cx="600658" cy="19787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23326"/>
                  <a:r>
                    <a:rPr sz="1286" dirty="0">
                      <a:latin typeface="Arial"/>
                      <a:cs typeface="Arial"/>
                    </a:rPr>
                    <a:t>2</a:t>
                  </a:r>
                  <a:r>
                    <a:rPr sz="1286" spc="9" dirty="0">
                      <a:latin typeface="Arial"/>
                      <a:cs typeface="Arial"/>
                    </a:rPr>
                    <a:t>2</a:t>
                  </a:r>
                  <a:r>
                    <a:rPr sz="1286" dirty="0">
                      <a:latin typeface="Arial"/>
                      <a:cs typeface="Arial"/>
                    </a:rPr>
                    <a:t>   </a:t>
                  </a:r>
                  <a:r>
                    <a:rPr sz="1286" spc="-18" dirty="0">
                      <a:latin typeface="Arial"/>
                      <a:cs typeface="Arial"/>
                    </a:rPr>
                    <a:t> </a:t>
                  </a:r>
                  <a:r>
                    <a:rPr sz="1286" dirty="0">
                      <a:latin typeface="Arial"/>
                      <a:cs typeface="Arial"/>
                    </a:rPr>
                    <a:t>30</a:t>
                  </a:r>
                  <a:endParaRPr sz="1286">
                    <a:latin typeface="Arial"/>
                    <a:cs typeface="Arial"/>
                  </a:endParaRPr>
                </a:p>
              </p:txBody>
            </p:sp>
            <p:sp>
              <p:nvSpPr>
                <p:cNvPr id="17" name="object 17"/>
                <p:cNvSpPr txBox="1"/>
                <p:nvPr/>
              </p:nvSpPr>
              <p:spPr>
                <a:xfrm>
                  <a:off x="5971068" y="2430809"/>
                  <a:ext cx="234432" cy="19787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23326"/>
                  <a:r>
                    <a:rPr sz="1286" dirty="0">
                      <a:latin typeface="Arial"/>
                      <a:cs typeface="Arial"/>
                    </a:rPr>
                    <a:t>23</a:t>
                  </a:r>
                  <a:endParaRPr sz="1286">
                    <a:latin typeface="Arial"/>
                    <a:cs typeface="Arial"/>
                  </a:endParaRPr>
                </a:p>
              </p:txBody>
            </p:sp>
            <p:sp>
              <p:nvSpPr>
                <p:cNvPr id="20" name="object 20"/>
                <p:cNvSpPr txBox="1"/>
                <p:nvPr/>
              </p:nvSpPr>
              <p:spPr>
                <a:xfrm>
                  <a:off x="6740959" y="2931132"/>
                  <a:ext cx="234432" cy="19787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23326"/>
                  <a:r>
                    <a:rPr sz="1286" dirty="0">
                      <a:latin typeface="Arial"/>
                      <a:cs typeface="Arial"/>
                    </a:rPr>
                    <a:t>26</a:t>
                  </a:r>
                  <a:endParaRPr sz="1286">
                    <a:latin typeface="Arial"/>
                    <a:cs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390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Non-isomorphic graphs made by </a:t>
            </a:r>
            <a:r>
              <a:rPr lang="en-US" sz="4400" smtClean="0"/>
              <a:t/>
            </a:r>
            <a:br>
              <a:rPr lang="en-US" sz="4400" smtClean="0"/>
            </a:br>
            <a:r>
              <a:rPr lang="en-US" sz="4400" smtClean="0"/>
              <a:t>7 </a:t>
            </a:r>
            <a:r>
              <a:rPr lang="en-US" sz="4400" dirty="0" smtClean="0"/>
              <a:t>great circles</a:t>
            </a:r>
            <a:endParaRPr lang="en-US" sz="4400" dirty="0"/>
          </a:p>
        </p:txBody>
      </p:sp>
      <p:sp>
        <p:nvSpPr>
          <p:cNvPr id="148" name="Subtitle 14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9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393441" y="193469"/>
            <a:ext cx="5615688" cy="6556864"/>
            <a:chOff x="3397191" y="213789"/>
            <a:chExt cx="5378257" cy="6279640"/>
          </a:xfrm>
        </p:grpSpPr>
        <p:sp>
          <p:nvSpPr>
            <p:cNvPr id="2" name="object 2"/>
            <p:cNvSpPr/>
            <p:nvPr/>
          </p:nvSpPr>
          <p:spPr>
            <a:xfrm>
              <a:off x="3422103" y="354167"/>
              <a:ext cx="5329108" cy="61392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306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5419938" y="2291045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6015756" y="626110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6606176" y="3517007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167065" y="1549087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309556" y="3431935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039551" y="21378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6103901" y="3343092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853345" y="3199342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8658116" y="1725618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5551126" y="2744791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7042026" y="368964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659174" y="304826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856819" y="324682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5763994" y="196588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190793" y="368441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6384263" y="161827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915347" y="355787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178499" y="209201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709069" y="345102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5149981" y="290439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810959" y="326200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409958" y="329392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7116608" y="282274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289776" y="318319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3397191" y="172561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132306" y="240514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979680" y="423084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6290414" y="293912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3397191" y="474927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282387" y="271781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5128559" y="475330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6578805" y="220139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5681426" y="375293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6502826" y="301862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4266494" y="328782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6620157" y="269014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5121609" y="377199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04042" y="273543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6917947" y="473271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5869860" y="295497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8634322" y="474927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6086676" y="283683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41</a:t>
              </a:r>
              <a:endParaRPr sz="643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39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3230881" y="71549"/>
            <a:ext cx="5696474" cy="6652238"/>
            <a:chOff x="3397685" y="213789"/>
            <a:chExt cx="5377269" cy="6279476"/>
          </a:xfrm>
        </p:grpSpPr>
        <p:sp>
          <p:nvSpPr>
            <p:cNvPr id="2" name="object 2"/>
            <p:cNvSpPr/>
            <p:nvPr/>
          </p:nvSpPr>
          <p:spPr>
            <a:xfrm>
              <a:off x="3422103" y="354167"/>
              <a:ext cx="5329108" cy="61390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306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7778867" y="3215641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6015756" y="625996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459922" y="3118305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544777" y="1661240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968530" y="3611527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039551" y="21378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5816579" y="339552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325800" y="2255103"/>
              <a:ext cx="576165" cy="3238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7</a:t>
              </a:r>
              <a:endParaRPr sz="643">
                <a:latin typeface="Arial"/>
                <a:cs typeface="Arial"/>
              </a:endParaRPr>
            </a:p>
            <a:p>
              <a:pPr>
                <a:spcBef>
                  <a:spcPts val="101"/>
                </a:spcBef>
              </a:pPr>
              <a:endParaRPr sz="735">
                <a:latin typeface="Times New Roman"/>
                <a:cs typeface="Times New Roman"/>
              </a:endParaRPr>
            </a:p>
            <a:p>
              <a:pPr marR="9330" algn="r"/>
              <a:r>
                <a:rPr sz="643" dirty="0">
                  <a:latin typeface="Arial"/>
                  <a:cs typeface="Arial"/>
                </a:rPr>
                <a:t>38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245056" y="3770634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8657622" y="1725333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604057" y="324665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6856030" y="372200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5292508" y="281930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5098229" y="390234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330680" y="262471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5227462" y="339860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896597" y="266680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118536" y="479887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988100" y="273448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8633828" y="474842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5620455" y="300864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818371" y="287544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4310755" y="262442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055486" y="3215019"/>
              <a:ext cx="351064" cy="35330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964" baseline="-31746" dirty="0">
                  <a:latin typeface="Arial"/>
                  <a:cs typeface="Arial"/>
                </a:rPr>
                <a:t>32    </a:t>
              </a:r>
              <a:r>
                <a:rPr sz="964" spc="28" baseline="-31746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24</a:t>
              </a:r>
              <a:endParaRPr sz="643">
                <a:latin typeface="Arial"/>
                <a:cs typeface="Arial"/>
              </a:endParaRPr>
            </a:p>
            <a:p>
              <a:pPr>
                <a:spcBef>
                  <a:spcPts val="28"/>
                </a:spcBef>
              </a:pPr>
              <a:endParaRPr sz="1010">
                <a:latin typeface="Times New Roman"/>
                <a:cs typeface="Times New Roman"/>
              </a:endParaRPr>
            </a:p>
            <a:p>
              <a:pPr marL="88639"/>
              <a:r>
                <a:rPr sz="643" dirty="0">
                  <a:latin typeface="Arial"/>
                  <a:cs typeface="Arial"/>
                </a:rPr>
                <a:t>26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4632858" y="206652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133303" y="210954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643073" y="381568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403828" y="359620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6304700" y="298803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3397685" y="172533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6919872" y="167886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5566845" y="346411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4808639" y="310963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6580754" y="314796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5962474" y="428474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3397685" y="474842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6041665" y="296444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6867023" y="475378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5623251" y="279418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42</a:t>
              </a:r>
              <a:endParaRPr sz="643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4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834640" y="71549"/>
            <a:ext cx="6790178" cy="6587496"/>
            <a:chOff x="3388560" y="213789"/>
            <a:chExt cx="5372658" cy="5212288"/>
          </a:xfrm>
        </p:grpSpPr>
        <p:sp>
          <p:nvSpPr>
            <p:cNvPr id="2" name="object 2"/>
            <p:cNvSpPr/>
            <p:nvPr/>
          </p:nvSpPr>
          <p:spPr>
            <a:xfrm>
              <a:off x="3422103" y="354167"/>
              <a:ext cx="5329108" cy="50719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306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6039551" y="21378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4392060" y="521101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7639453" y="521101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830308" y="3184891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512710" y="3397748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375503" y="2722516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8666746" y="2122560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5624037" y="3087809"/>
              <a:ext cx="165618" cy="2685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4471"/>
              <a:r>
                <a:rPr sz="643" dirty="0">
                  <a:latin typeface="Arial"/>
                  <a:cs typeface="Arial"/>
                </a:rPr>
                <a:t>6</a:t>
              </a:r>
              <a:endParaRPr sz="643">
                <a:latin typeface="Arial"/>
                <a:cs typeface="Arial"/>
              </a:endParaRPr>
            </a:p>
            <a:p>
              <a:pPr>
                <a:spcBef>
                  <a:spcPts val="24"/>
                </a:spcBef>
              </a:pPr>
              <a:endParaRPr sz="459">
                <a:latin typeface="Times New Roman"/>
                <a:cs typeface="Times New Roman"/>
              </a:endParaRPr>
            </a:p>
            <a:p>
              <a:pPr marL="23326"/>
              <a:r>
                <a:rPr sz="643" dirty="0">
                  <a:latin typeface="Arial"/>
                  <a:cs typeface="Arial"/>
                </a:rPr>
                <a:t>16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025558" y="1736250"/>
              <a:ext cx="2006082" cy="22352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7</a:t>
              </a:r>
              <a:endParaRPr sz="643">
                <a:latin typeface="Arial"/>
                <a:cs typeface="Arial"/>
              </a:endParaRPr>
            </a:p>
            <a:p>
              <a:pPr marR="9330" algn="r">
                <a:spcBef>
                  <a:spcPts val="184"/>
                </a:spcBef>
              </a:pPr>
              <a:r>
                <a:rPr sz="643" dirty="0">
                  <a:latin typeface="Arial"/>
                  <a:cs typeface="Arial"/>
                </a:rPr>
                <a:t>15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935204" y="3090340"/>
              <a:ext cx="404715" cy="5138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3648"/>
              <a:r>
                <a:rPr sz="643" dirty="0">
                  <a:latin typeface="Arial"/>
                  <a:cs typeface="Arial"/>
                </a:rPr>
                <a:t>18     </a:t>
              </a:r>
              <a:r>
                <a:rPr sz="643" spc="28" dirty="0">
                  <a:latin typeface="Arial"/>
                  <a:cs typeface="Arial"/>
                </a:rPr>
                <a:t> </a:t>
              </a:r>
              <a:r>
                <a:rPr sz="964" baseline="15873" dirty="0">
                  <a:latin typeface="Arial"/>
                  <a:cs typeface="Arial"/>
                </a:rPr>
                <a:t>19</a:t>
              </a:r>
              <a:endParaRPr sz="964" baseline="15873">
                <a:latin typeface="Arial"/>
                <a:cs typeface="Arial"/>
              </a:endParaRPr>
            </a:p>
            <a:p>
              <a:pPr marL="74643">
                <a:spcBef>
                  <a:spcPts val="560"/>
                </a:spcBef>
              </a:pPr>
              <a:r>
                <a:rPr sz="643" dirty="0">
                  <a:latin typeface="Arial"/>
                  <a:cs typeface="Arial"/>
                </a:rPr>
                <a:t>8      </a:t>
              </a:r>
              <a:r>
                <a:rPr sz="964" baseline="-23809" dirty="0">
                  <a:latin typeface="Arial"/>
                  <a:cs typeface="Arial"/>
                </a:rPr>
                <a:t>9</a:t>
              </a:r>
              <a:endParaRPr sz="964" baseline="-23809">
                <a:latin typeface="Arial"/>
                <a:cs typeface="Arial"/>
              </a:endParaRPr>
            </a:p>
            <a:p>
              <a:pPr>
                <a:spcBef>
                  <a:spcPts val="83"/>
                </a:spcBef>
              </a:pPr>
              <a:endParaRPr sz="827">
                <a:latin typeface="Times New Roman"/>
                <a:cs typeface="Times New Roman"/>
              </a:endParaRPr>
            </a:p>
            <a:p>
              <a:pPr marL="23326"/>
              <a:r>
                <a:rPr sz="643" dirty="0">
                  <a:latin typeface="Arial"/>
                  <a:cs typeface="Arial"/>
                </a:rPr>
                <a:t>37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5124555" y="235025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7381065" y="336699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534377" y="298005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425063" y="303046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5112235" y="296972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388560" y="212256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666553" y="268387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752927" y="273666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389809" y="317956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662669" y="400640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5919255" y="262046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002759" y="387286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635654" y="259005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723790" y="2894554"/>
              <a:ext cx="676469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>
                <a:tabLst>
                  <a:tab pos="557494" algn="l"/>
                </a:tabLst>
              </a:pPr>
              <a:r>
                <a:rPr sz="964" baseline="-23809" dirty="0">
                  <a:latin typeface="Arial"/>
                  <a:cs typeface="Arial"/>
                </a:rPr>
                <a:t>36  </a:t>
              </a:r>
              <a:r>
                <a:rPr sz="964" spc="110" baseline="-23809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40	27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5040855" y="329294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5793462" y="2758845"/>
              <a:ext cx="444370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964" baseline="7936" dirty="0">
                  <a:latin typeface="Arial"/>
                  <a:cs typeface="Arial"/>
                </a:rPr>
                <a:t>32        </a:t>
              </a:r>
              <a:r>
                <a:rPr sz="964" spc="68" baseline="7936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29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5096044" y="400571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924235" y="457532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6150757" y="235700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5627626" y="357171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5478184" y="225839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6314980" y="269168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5288583" y="351248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42</a:t>
              </a:r>
              <a:endParaRPr sz="643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85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763520" y="162989"/>
            <a:ext cx="6757919" cy="6560751"/>
            <a:chOff x="3390340" y="213789"/>
            <a:chExt cx="5369099" cy="5212451"/>
          </a:xfrm>
        </p:grpSpPr>
        <p:sp>
          <p:nvSpPr>
            <p:cNvPr id="2" name="object 2"/>
            <p:cNvSpPr/>
            <p:nvPr/>
          </p:nvSpPr>
          <p:spPr>
            <a:xfrm>
              <a:off x="3422103" y="354167"/>
              <a:ext cx="5329108" cy="50720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306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6039551" y="21378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4393160" y="520762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7638353" y="520762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801562" y="3259573"/>
              <a:ext cx="461865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8661" algn="ctr">
                <a:lnSpc>
                  <a:spcPts val="735"/>
                </a:lnSpc>
                <a:tabLst>
                  <a:tab pos="320734" algn="l"/>
                </a:tabLst>
              </a:pPr>
              <a:r>
                <a:rPr sz="643" dirty="0">
                  <a:latin typeface="Arial"/>
                  <a:cs typeface="Arial"/>
                </a:rPr>
                <a:t>6	14</a:t>
              </a:r>
              <a:endParaRPr sz="643">
                <a:latin typeface="Arial"/>
                <a:cs typeface="Arial"/>
              </a:endParaRPr>
            </a:p>
            <a:p>
              <a:pPr algn="ctr">
                <a:lnSpc>
                  <a:spcPts val="716"/>
                </a:lnSpc>
              </a:pPr>
              <a:r>
                <a:rPr sz="643" dirty="0">
                  <a:latin typeface="Arial"/>
                  <a:cs typeface="Arial"/>
                </a:rPr>
                <a:t>2</a:t>
              </a:r>
              <a:endParaRPr sz="643">
                <a:latin typeface="Arial"/>
                <a:cs typeface="Arial"/>
              </a:endParaRPr>
            </a:p>
            <a:p>
              <a:pPr marR="25659" algn="ctr">
                <a:lnSpc>
                  <a:spcPts val="744"/>
                </a:lnSpc>
                <a:tabLst>
                  <a:tab pos="326565" algn="l"/>
                </a:tabLst>
              </a:pPr>
              <a:r>
                <a:rPr sz="643" dirty="0">
                  <a:latin typeface="Arial"/>
                  <a:cs typeface="Arial"/>
                </a:rPr>
                <a:t>16	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168472" y="1773297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8664967" y="2121265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395756" y="3480614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5262304" y="2584436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6871696" y="340387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399257" y="3024185"/>
              <a:ext cx="1308618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964" baseline="7936" dirty="0">
                  <a:latin typeface="Arial"/>
                  <a:cs typeface="Arial"/>
                </a:rPr>
                <a:t>10       </a:t>
              </a:r>
              <a:r>
                <a:rPr sz="964" spc="-138" baseline="7936" dirty="0">
                  <a:latin typeface="Arial"/>
                  <a:cs typeface="Arial"/>
                </a:rPr>
                <a:t> </a:t>
              </a:r>
              <a:r>
                <a:rPr sz="964" baseline="7936" dirty="0">
                  <a:latin typeface="Arial"/>
                  <a:cs typeface="Arial"/>
                </a:rPr>
                <a:t>42   </a:t>
              </a:r>
              <a:r>
                <a:rPr sz="964" spc="-68" baseline="7936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34      </a:t>
              </a:r>
              <a:r>
                <a:rPr sz="643" spc="-92" dirty="0">
                  <a:latin typeface="Arial"/>
                  <a:cs typeface="Arial"/>
                </a:rPr>
                <a:t> </a:t>
              </a:r>
              <a:r>
                <a:rPr sz="964" baseline="7936" dirty="0">
                  <a:latin typeface="Arial"/>
                  <a:cs typeface="Arial"/>
                </a:rPr>
                <a:t>28     </a:t>
              </a:r>
              <a:r>
                <a:rPr sz="964" spc="68" baseline="7936" dirty="0">
                  <a:latin typeface="Arial"/>
                  <a:cs typeface="Arial"/>
                </a:rPr>
                <a:t> </a:t>
              </a:r>
              <a:r>
                <a:rPr sz="964" baseline="15873" dirty="0">
                  <a:latin typeface="Arial"/>
                  <a:cs typeface="Arial"/>
                </a:rPr>
                <a:t>37      </a:t>
              </a:r>
              <a:r>
                <a:rPr sz="964" spc="-55" baseline="15873" dirty="0">
                  <a:latin typeface="Arial"/>
                  <a:cs typeface="Arial"/>
                </a:rPr>
                <a:t> </a:t>
              </a:r>
              <a:r>
                <a:rPr sz="964" baseline="-15873" dirty="0">
                  <a:latin typeface="Arial"/>
                  <a:cs typeface="Arial"/>
                </a:rPr>
                <a:t>19</a:t>
              </a: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7339575" y="305120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585322" y="3202938"/>
              <a:ext cx="900404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>
                <a:tabLst>
                  <a:tab pos="782588" algn="l"/>
                </a:tabLst>
              </a:pPr>
              <a:r>
                <a:rPr sz="964" baseline="7936" dirty="0">
                  <a:latin typeface="Arial"/>
                  <a:cs typeface="Arial"/>
                </a:rPr>
                <a:t>12	</a:t>
              </a:r>
              <a:r>
                <a:rPr sz="643" dirty="0">
                  <a:latin typeface="Arial"/>
                  <a:cs typeface="Arial"/>
                </a:rPr>
                <a:t>17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3390340" y="212126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836899" y="179574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4659318" y="297467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109836" y="333602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6756557" y="267420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482186" y="347195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970974" y="367482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934111" y="217371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5787843" y="395202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5750781" y="2549251"/>
              <a:ext cx="394217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32       </a:t>
              </a:r>
              <a:r>
                <a:rPr sz="964" baseline="-15873" dirty="0">
                  <a:latin typeface="Arial"/>
                  <a:cs typeface="Arial"/>
                </a:rPr>
                <a:t>26</a:t>
              </a:r>
              <a:endParaRPr sz="964" baseline="-15873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559468" y="435709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826418" y="2811680"/>
              <a:ext cx="362728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964" baseline="-31746" dirty="0">
                  <a:latin typeface="Arial"/>
                  <a:cs typeface="Arial"/>
                </a:rPr>
                <a:t>36     </a:t>
              </a:r>
              <a:r>
                <a:rPr sz="964" spc="-81" baseline="-31746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30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188908" y="386666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624850" y="435921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4898584" y="385695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432019" y="390950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6282350" y="277166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7112670" y="400548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41</a:t>
              </a:r>
              <a:endParaRPr sz="643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2509521" y="193469"/>
            <a:ext cx="6717984" cy="6520152"/>
            <a:chOff x="3389635" y="213789"/>
            <a:chExt cx="5370509" cy="5212358"/>
          </a:xfrm>
        </p:grpSpPr>
        <p:sp>
          <p:nvSpPr>
            <p:cNvPr id="2" name="object 2"/>
            <p:cNvSpPr/>
            <p:nvPr/>
          </p:nvSpPr>
          <p:spPr>
            <a:xfrm>
              <a:off x="3422103" y="354168"/>
              <a:ext cx="5329108" cy="507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306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6039551" y="21378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4392723" y="520897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7638790" y="520897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6130023" y="335946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587876" y="3040773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958842" y="3452433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5780494" y="3227712"/>
              <a:ext cx="325405" cy="3391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17495" algn="ctr"/>
              <a:r>
                <a:rPr sz="643" dirty="0">
                  <a:latin typeface="Arial"/>
                  <a:cs typeface="Arial"/>
                </a:rPr>
                <a:t>5      </a:t>
              </a:r>
              <a:r>
                <a:rPr sz="643" spc="-55" dirty="0">
                  <a:latin typeface="Arial"/>
                  <a:cs typeface="Arial"/>
                </a:rPr>
                <a:t> </a:t>
              </a:r>
              <a:r>
                <a:rPr sz="964" baseline="-31746" dirty="0">
                  <a:latin typeface="Arial"/>
                  <a:cs typeface="Arial"/>
                </a:rPr>
                <a:t>7</a:t>
              </a:r>
              <a:endParaRPr sz="964" baseline="-31746">
                <a:latin typeface="Arial"/>
                <a:cs typeface="Arial"/>
              </a:endParaRPr>
            </a:p>
            <a:p>
              <a:pPr>
                <a:spcBef>
                  <a:spcPts val="2"/>
                </a:spcBef>
              </a:pPr>
              <a:endParaRPr sz="918">
                <a:latin typeface="Times New Roman"/>
                <a:cs typeface="Times New Roman"/>
              </a:endParaRPr>
            </a:p>
            <a:p>
              <a:pPr marL="184276" algn="ctr"/>
              <a:r>
                <a:rPr sz="643" dirty="0">
                  <a:latin typeface="Arial"/>
                  <a:cs typeface="Arial"/>
                </a:rPr>
                <a:t>18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7413085" y="3040281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8665672" y="212177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268447" y="1799431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6254013" y="344577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480946" y="266771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6548399" y="350951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546210" y="354288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403064" y="313663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687173" y="354256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6779885" y="259072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882450" y="178018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389635" y="212178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250266" y="325364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5203743" y="362237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522086" y="295646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819945" y="3049253"/>
              <a:ext cx="558670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964" baseline="15873" dirty="0">
                  <a:latin typeface="Arial"/>
                  <a:cs typeface="Arial"/>
                </a:rPr>
                <a:t>23   </a:t>
              </a:r>
              <a:r>
                <a:rPr sz="964" spc="-123" baseline="15873" dirty="0">
                  <a:latin typeface="Arial"/>
                  <a:cs typeface="Arial"/>
                </a:rPr>
                <a:t> </a:t>
              </a:r>
              <a:r>
                <a:rPr sz="964" baseline="7936" dirty="0">
                  <a:latin typeface="Arial"/>
                  <a:cs typeface="Arial"/>
                </a:rPr>
                <a:t>25      </a:t>
              </a:r>
              <a:r>
                <a:rPr sz="964" spc="-110" baseline="7936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28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7200358" y="399619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5198745" y="321843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602150" y="326376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5964540" y="286278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6838304" y="428311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5823216" y="385997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6325717" y="258596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127453" y="272393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6111686" y="405119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6092281" y="219444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6111165" y="366050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5916306" y="261222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6402388" y="387608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5382843" y="418562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6303254" y="283476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42</a:t>
              </a:r>
              <a:endParaRPr sz="643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7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220721" y="213789"/>
            <a:ext cx="5624864" cy="6569617"/>
            <a:chOff x="3398175" y="213789"/>
            <a:chExt cx="5376289" cy="6279291"/>
          </a:xfrm>
        </p:grpSpPr>
        <p:sp>
          <p:nvSpPr>
            <p:cNvPr id="2" name="object 2"/>
            <p:cNvSpPr/>
            <p:nvPr/>
          </p:nvSpPr>
          <p:spPr>
            <a:xfrm>
              <a:off x="3422103" y="354167"/>
              <a:ext cx="5329108" cy="61389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306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6666230" y="2874530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6015756" y="625883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125287" y="3764184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975441" y="1654077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890812" y="3573165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039551" y="21378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6104037" y="3442375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4264540" y="3223493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478979" y="3201930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421969" y="1725050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6278128" y="332179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6766813" y="243820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5585932" y="365307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8633338" y="474757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869575" y="307749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7853967" y="321694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649698" y="319674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6072942" y="296641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139363" y="477994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265278" y="287300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7082483" y="298496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439943" y="340021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8633338" y="172505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5866635" y="332244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847310" y="481844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5889048" y="282434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6042028" y="434917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6077861" y="256026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5935285" y="387474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390688" y="223925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5065146" y="265716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6632307" y="352059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5061377" y="172511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6309209" y="355208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7066719" y="341017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5422650" y="298683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3398175" y="474757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6267884" y="309078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6698123" y="391819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5535820" y="269320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6246161" y="392354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5766437" y="230446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42</a:t>
              </a:r>
              <a:endParaRPr sz="643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4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39551" y="691309"/>
            <a:ext cx="94472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</a:t>
            </a:r>
            <a:endParaRPr sz="643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4294967295"/>
          </p:nvPr>
        </p:nvSpPr>
        <p:spPr>
          <a:xfrm>
            <a:off x="7708343" y="5688177"/>
            <a:ext cx="33837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652"/>
            <a:r>
              <a:rPr dirty="0">
                <a:latin typeface="Arial"/>
                <a:cs typeface="Arial"/>
              </a:rPr>
              <a:t>31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66559" y="2599942"/>
            <a:ext cx="94472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7</a:t>
            </a:r>
            <a:endParaRPr sz="64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14593" y="2330287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17</a:t>
            </a:r>
            <a:endParaRPr sz="643">
              <a:latin typeface="Arial"/>
              <a:cs typeface="Arial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3422103" y="831687"/>
            <a:ext cx="5329108" cy="5071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306"/>
          </a:p>
        </p:txBody>
      </p:sp>
      <p:sp>
        <p:nvSpPr>
          <p:cNvPr id="7" name="object 7"/>
          <p:cNvSpPr txBox="1"/>
          <p:nvPr/>
        </p:nvSpPr>
        <p:spPr>
          <a:xfrm>
            <a:off x="7444361" y="3896080"/>
            <a:ext cx="94472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5</a:t>
            </a:r>
            <a:endParaRPr sz="643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6395" y="4083690"/>
            <a:ext cx="94472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9</a:t>
            </a:r>
            <a:endParaRPr sz="643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7490" y="3422848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13</a:t>
            </a:r>
            <a:endParaRPr sz="643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97593" y="3200845"/>
            <a:ext cx="540009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>
              <a:tabLst>
                <a:tab pos="422202" algn="l"/>
              </a:tabLst>
            </a:pPr>
            <a:r>
              <a:rPr sz="964" baseline="7936" dirty="0">
                <a:latin typeface="Arial"/>
                <a:cs typeface="Arial"/>
              </a:rPr>
              <a:t>23	</a:t>
            </a:r>
            <a:r>
              <a:rPr sz="643" dirty="0">
                <a:latin typeface="Arial"/>
                <a:cs typeface="Arial"/>
              </a:rPr>
              <a:t>15</a:t>
            </a:r>
            <a:endParaRPr sz="643">
              <a:latin typeface="Arial"/>
              <a:cs typeface="Arial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388747" y="2223954"/>
            <a:ext cx="3138639" cy="3563161"/>
            <a:chOff x="3388747" y="2223954"/>
            <a:chExt cx="3138639" cy="3563161"/>
          </a:xfrm>
        </p:grpSpPr>
        <p:sp>
          <p:nvSpPr>
            <p:cNvPr id="38" name="object 38"/>
            <p:cNvSpPr txBox="1"/>
            <p:nvPr/>
          </p:nvSpPr>
          <p:spPr>
            <a:xfrm>
              <a:off x="4392176" y="568817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344782" y="287384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086720" y="222395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11</a:t>
              </a: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3388747" y="259994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21</a:t>
              </a: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202283" y="281737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5621388" y="273071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29</a:t>
              </a: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875095" y="3708715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260214" y="3931275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5602917" y="3498208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734824" y="3604844"/>
              <a:ext cx="423375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>
                <a:tabLst>
                  <a:tab pos="305572" algn="l"/>
                </a:tabLst>
              </a:pPr>
              <a:r>
                <a:rPr sz="964" baseline="15873" dirty="0">
                  <a:latin typeface="Arial"/>
                  <a:cs typeface="Arial"/>
                </a:rPr>
                <a:t>8	</a:t>
              </a:r>
              <a:r>
                <a:rPr sz="643" dirty="0">
                  <a:latin typeface="Arial"/>
                  <a:cs typeface="Arial"/>
                </a:rPr>
                <a:t>22</a:t>
              </a: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445130" y="322882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012372" y="383221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116527" y="363203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411068" y="372170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664451" y="377497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248529" y="353487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4640159" y="351296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284162" y="398158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5684393" y="4064649"/>
              <a:ext cx="400048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26      </a:t>
              </a:r>
              <a:r>
                <a:rPr sz="643" spc="55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30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386260" y="374317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130701" y="331191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5749244" y="3415569"/>
              <a:ext cx="34873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32     </a:t>
              </a:r>
              <a:r>
                <a:rPr sz="964" baseline="15873" dirty="0">
                  <a:latin typeface="Arial"/>
                  <a:cs typeface="Arial"/>
                </a:rPr>
                <a:t>36</a:t>
              </a:r>
              <a:endParaRPr sz="964" baseline="15873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133022" y="335064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4924656" y="450795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6367149" y="476424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5749695" y="3231321"/>
              <a:ext cx="319573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964" baseline="15873" dirty="0">
                  <a:latin typeface="Arial"/>
                  <a:cs typeface="Arial"/>
                </a:rPr>
                <a:t>38   </a:t>
              </a:r>
              <a:r>
                <a:rPr sz="964" spc="-68" baseline="15873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42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5875554" y="300768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5844524" y="443600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5382126" y="484909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41</a:t>
              </a:r>
              <a:endParaRPr sz="643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1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4183" y="852006"/>
            <a:ext cx="5329108" cy="5071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306"/>
          </a:p>
        </p:txBody>
      </p:sp>
      <p:sp>
        <p:nvSpPr>
          <p:cNvPr id="3" name="object 3"/>
          <p:cNvSpPr txBox="1"/>
          <p:nvPr/>
        </p:nvSpPr>
        <p:spPr>
          <a:xfrm>
            <a:off x="5923501" y="1965481"/>
            <a:ext cx="94472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</a:t>
            </a:r>
            <a:endParaRPr sz="643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23363" y="5711245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34</a:t>
            </a:r>
            <a:endParaRPr sz="643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4294967295"/>
          </p:nvPr>
        </p:nvSpPr>
        <p:spPr>
          <a:xfrm>
            <a:off x="7748983" y="5711244"/>
            <a:ext cx="18777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652"/>
            <a:r>
              <a:rPr dirty="0"/>
              <a:t>32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82713" y="3420080"/>
            <a:ext cx="317241" cy="2363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62" algn="ctr"/>
            <a:r>
              <a:rPr sz="643" dirty="0">
                <a:latin typeface="Arial"/>
                <a:cs typeface="Arial"/>
              </a:rPr>
              <a:t>4</a:t>
            </a:r>
            <a:endParaRPr sz="643">
              <a:latin typeface="Arial"/>
              <a:cs typeface="Arial"/>
            </a:endParaRPr>
          </a:p>
          <a:p>
            <a:pPr algn="ctr">
              <a:spcBef>
                <a:spcPts val="294"/>
              </a:spcBef>
            </a:pPr>
            <a:r>
              <a:rPr sz="643" dirty="0">
                <a:latin typeface="Arial"/>
                <a:cs typeface="Arial"/>
              </a:rPr>
              <a:t>14     </a:t>
            </a:r>
            <a:r>
              <a:rPr sz="643" spc="-55" dirty="0">
                <a:latin typeface="Arial"/>
                <a:cs typeface="Arial"/>
              </a:rPr>
              <a:t> </a:t>
            </a:r>
            <a:r>
              <a:rPr sz="643" dirty="0">
                <a:latin typeface="Arial"/>
                <a:cs typeface="Arial"/>
              </a:rPr>
              <a:t>2</a:t>
            </a:r>
            <a:endParaRPr sz="64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1631" y="711629"/>
            <a:ext cx="94472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3</a:t>
            </a:r>
            <a:endParaRPr sz="64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34952" y="2849568"/>
            <a:ext cx="627484" cy="536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97" algn="ctr">
              <a:tabLst>
                <a:tab pos="486349" algn="l"/>
              </a:tabLst>
            </a:pPr>
            <a:r>
              <a:rPr sz="643" dirty="0">
                <a:latin typeface="Arial"/>
                <a:cs typeface="Arial"/>
              </a:rPr>
              <a:t>9	</a:t>
            </a:r>
            <a:r>
              <a:rPr sz="964" baseline="7936" dirty="0">
                <a:latin typeface="Arial"/>
                <a:cs typeface="Arial"/>
              </a:rPr>
              <a:t>25</a:t>
            </a:r>
            <a:endParaRPr sz="964" baseline="7936">
              <a:latin typeface="Arial"/>
              <a:cs typeface="Arial"/>
            </a:endParaRPr>
          </a:p>
          <a:p>
            <a:pPr algn="ctr">
              <a:spcBef>
                <a:spcPts val="285"/>
              </a:spcBef>
            </a:pPr>
            <a:r>
              <a:rPr sz="643" dirty="0">
                <a:latin typeface="Arial"/>
                <a:cs typeface="Arial"/>
              </a:rPr>
              <a:t>37</a:t>
            </a:r>
            <a:endParaRPr sz="643">
              <a:latin typeface="Arial"/>
              <a:cs typeface="Arial"/>
            </a:endParaRPr>
          </a:p>
          <a:p>
            <a:pPr algn="ctr">
              <a:spcBef>
                <a:spcPts val="367"/>
              </a:spcBef>
            </a:pPr>
            <a:r>
              <a:rPr sz="964" baseline="23809" dirty="0">
                <a:latin typeface="Arial"/>
                <a:cs typeface="Arial"/>
              </a:rPr>
              <a:t>5    </a:t>
            </a:r>
            <a:r>
              <a:rPr sz="964" spc="-96" baseline="23809" dirty="0">
                <a:latin typeface="Arial"/>
                <a:cs typeface="Arial"/>
              </a:rPr>
              <a:t> </a:t>
            </a:r>
            <a:r>
              <a:rPr sz="964" baseline="7936" dirty="0">
                <a:latin typeface="Arial"/>
                <a:cs typeface="Arial"/>
              </a:rPr>
              <a:t>31  </a:t>
            </a:r>
            <a:r>
              <a:rPr sz="964" spc="40" baseline="7936" dirty="0">
                <a:latin typeface="Arial"/>
                <a:cs typeface="Arial"/>
              </a:rPr>
              <a:t> </a:t>
            </a:r>
            <a:r>
              <a:rPr sz="643" dirty="0">
                <a:latin typeface="Arial"/>
                <a:cs typeface="Arial"/>
              </a:rPr>
              <a:t>33  </a:t>
            </a:r>
            <a:r>
              <a:rPr sz="643" spc="46" dirty="0">
                <a:latin typeface="Arial"/>
                <a:cs typeface="Arial"/>
              </a:rPr>
              <a:t> </a:t>
            </a:r>
            <a:r>
              <a:rPr sz="643" dirty="0">
                <a:latin typeface="Arial"/>
                <a:cs typeface="Arial"/>
              </a:rPr>
              <a:t>23</a:t>
            </a:r>
            <a:endParaRPr sz="643">
              <a:latin typeface="Arial"/>
              <a:cs typeface="Arial"/>
            </a:endParaRPr>
          </a:p>
          <a:p>
            <a:pPr marL="13996" algn="ctr">
              <a:spcBef>
                <a:spcPts val="404"/>
              </a:spcBef>
              <a:tabLst>
                <a:tab pos="307904" algn="l"/>
              </a:tabLst>
            </a:pPr>
            <a:r>
              <a:rPr sz="643" dirty="0">
                <a:latin typeface="Arial"/>
                <a:cs typeface="Arial"/>
              </a:rPr>
              <a:t>8	27</a:t>
            </a:r>
            <a:endParaRPr sz="64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62337" y="3980419"/>
            <a:ext cx="94472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6</a:t>
            </a:r>
            <a:endParaRPr sz="64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0083" y="2621313"/>
            <a:ext cx="94472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7</a:t>
            </a:r>
            <a:endParaRPr sz="64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7374" y="4090347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10</a:t>
            </a:r>
            <a:endParaRPr sz="64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1455" y="2536862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11</a:t>
            </a:r>
            <a:endParaRPr sz="643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90997" y="3779851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12</a:t>
            </a:r>
            <a:endParaRPr sz="643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4631" y="1945296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13</a:t>
            </a:r>
            <a:endParaRPr sz="643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6453" y="3280683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15</a:t>
            </a:r>
            <a:endParaRPr sz="643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73583" y="3282816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16</a:t>
            </a:r>
            <a:endParaRPr sz="643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94550" y="2584814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17</a:t>
            </a:r>
            <a:endParaRPr sz="64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84529" y="3477981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18</a:t>
            </a:r>
            <a:endParaRPr sz="643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7423" y="3457265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19</a:t>
            </a:r>
            <a:endParaRPr sz="643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84908" y="2668127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20</a:t>
            </a:r>
            <a:endParaRPr sz="64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79295" y="3027381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21</a:t>
            </a:r>
            <a:endParaRPr sz="64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43375" y="3396195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22</a:t>
            </a:r>
            <a:endParaRPr sz="64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47278" y="3920181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24</a:t>
            </a:r>
            <a:endParaRPr sz="64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72781" y="4065340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26</a:t>
            </a:r>
            <a:endParaRPr sz="643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19384" y="2621314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28</a:t>
            </a:r>
            <a:endParaRPr sz="64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76430" y="2519246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29</a:t>
            </a:r>
            <a:endParaRPr sz="64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85777" y="3769392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30</a:t>
            </a:r>
            <a:endParaRPr sz="64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18770" y="3146739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35</a:t>
            </a:r>
            <a:endParaRPr sz="643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28196" y="3498762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36</a:t>
            </a:r>
            <a:endParaRPr sz="643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61457" y="4894545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38</a:t>
            </a:r>
            <a:endParaRPr sz="643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17982" y="2745253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39</a:t>
            </a:r>
            <a:endParaRPr sz="643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96615" y="3677227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40</a:t>
            </a:r>
            <a:endParaRPr sz="643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46964" y="2802888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41</a:t>
            </a:r>
            <a:endParaRPr sz="643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18497" y="3706556"/>
            <a:ext cx="141126" cy="98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6"/>
            <a:r>
              <a:rPr sz="643" dirty="0">
                <a:latin typeface="Arial"/>
                <a:cs typeface="Arial"/>
              </a:rPr>
              <a:t>42</a:t>
            </a:r>
            <a:endParaRPr sz="643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47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 smtClean="0"/>
                  <a:t> ???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Probably </a:t>
            </a:r>
          </a:p>
          <a:p>
            <a:r>
              <a:rPr lang="en-US" b="0" dirty="0" err="1" smtClean="0"/>
              <a:t>G</a:t>
            </a:r>
            <a:r>
              <a:rPr lang="en-US" b="0" baseline="-25000" dirty="0" err="1" smtClean="0"/>
              <a:t>n</a:t>
            </a:r>
            <a:r>
              <a:rPr lang="en-US" b="0" dirty="0" smtClean="0"/>
              <a:t> is basically 4-regular planar graph without no intuitive and special properties</a:t>
            </a:r>
          </a:p>
          <a:p>
            <a:r>
              <a:rPr lang="en-US" dirty="0" smtClean="0"/>
              <a:t>We may create great circles more specifically to somehow reduce the randomness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011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844800" y="0"/>
            <a:ext cx="6714047" cy="6479428"/>
            <a:chOff x="3385952" y="213789"/>
            <a:chExt cx="5400735" cy="5212009"/>
          </a:xfrm>
        </p:grpSpPr>
        <p:sp>
          <p:nvSpPr>
            <p:cNvPr id="2" name="object 2"/>
            <p:cNvSpPr/>
            <p:nvPr/>
          </p:nvSpPr>
          <p:spPr>
            <a:xfrm>
              <a:off x="3422103" y="354168"/>
              <a:ext cx="5329108" cy="50716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306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6928463" y="1758012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4390447" y="521597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7641066" y="521597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577097" y="3208837"/>
              <a:ext cx="618153" cy="3619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>
                <a:lnSpc>
                  <a:spcPts val="680"/>
                </a:lnSpc>
              </a:pPr>
              <a:r>
                <a:rPr sz="643" dirty="0">
                  <a:latin typeface="Arial"/>
                  <a:cs typeface="Arial"/>
                </a:rPr>
                <a:t>32</a:t>
              </a:r>
              <a:endParaRPr sz="643">
                <a:latin typeface="Arial"/>
                <a:cs typeface="Arial"/>
              </a:endParaRPr>
            </a:p>
            <a:p>
              <a:pPr marR="10497" algn="r">
                <a:lnSpc>
                  <a:spcPts val="680"/>
                </a:lnSpc>
              </a:pPr>
              <a:r>
                <a:rPr sz="643" dirty="0">
                  <a:latin typeface="Arial"/>
                  <a:cs typeface="Arial"/>
                </a:rPr>
                <a:t>34      </a:t>
              </a:r>
              <a:r>
                <a:rPr sz="643" spc="-83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16</a:t>
              </a:r>
              <a:endParaRPr sz="643">
                <a:latin typeface="Arial"/>
                <a:cs typeface="Arial"/>
              </a:endParaRPr>
            </a:p>
            <a:p>
              <a:pPr>
                <a:spcBef>
                  <a:spcPts val="72"/>
                </a:spcBef>
              </a:pPr>
              <a:endParaRPr sz="459">
                <a:latin typeface="Times New Roman"/>
                <a:cs typeface="Times New Roman"/>
              </a:endParaRPr>
            </a:p>
            <a:p>
              <a:pPr marR="9330" algn="r"/>
              <a:r>
                <a:rPr sz="643" dirty="0">
                  <a:latin typeface="Arial"/>
                  <a:cs typeface="Arial"/>
                </a:rPr>
                <a:t>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4646494" y="3451858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509114" y="3140131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039551" y="21378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6229151" y="3236505"/>
              <a:ext cx="260091" cy="2619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5291"/>
              <a:r>
                <a:rPr sz="643" dirty="0">
                  <a:latin typeface="Arial"/>
                  <a:cs typeface="Arial"/>
                </a:rPr>
                <a:t>12</a:t>
              </a:r>
              <a:endParaRPr sz="643">
                <a:latin typeface="Arial"/>
                <a:cs typeface="Arial"/>
              </a:endParaRPr>
            </a:p>
            <a:p>
              <a:pPr marL="23326">
                <a:spcBef>
                  <a:spcPts val="478"/>
                </a:spcBef>
              </a:pPr>
              <a:r>
                <a:rPr sz="964" baseline="31746" dirty="0">
                  <a:latin typeface="Arial"/>
                  <a:cs typeface="Arial"/>
                </a:rPr>
                <a:t>6  </a:t>
              </a:r>
              <a:r>
                <a:rPr sz="964" spc="55" baseline="31746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36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438862" y="3620476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666588" y="2905722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6836167" y="2502918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832538" y="355106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3385952" y="212445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118467" y="2846569"/>
              <a:ext cx="388385" cy="3251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0821"/>
              <a:r>
                <a:rPr sz="964" baseline="-15873" dirty="0">
                  <a:latin typeface="Arial"/>
                  <a:cs typeface="Arial"/>
                </a:rPr>
                <a:t>18     </a:t>
              </a:r>
              <a:r>
                <a:rPr sz="964" spc="-13" baseline="-15873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40</a:t>
              </a:r>
              <a:endParaRPr sz="643">
                <a:latin typeface="Arial"/>
                <a:cs typeface="Arial"/>
              </a:endParaRPr>
            </a:p>
            <a:p>
              <a:pPr>
                <a:spcBef>
                  <a:spcPts val="20"/>
                </a:spcBef>
              </a:pPr>
              <a:endParaRPr sz="827">
                <a:latin typeface="Times New Roman"/>
                <a:cs typeface="Times New Roman"/>
              </a:endParaRPr>
            </a:p>
            <a:p>
              <a:pPr marL="23326"/>
              <a:r>
                <a:rPr sz="964" baseline="15873" dirty="0">
                  <a:latin typeface="Arial"/>
                  <a:cs typeface="Arial"/>
                </a:rPr>
                <a:t>14    </a:t>
              </a:r>
              <a:r>
                <a:rPr sz="964" spc="28" baseline="15873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30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8645561" y="212445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680154" y="439937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6424725" y="390697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106321" y="262124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6219310" y="365093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144996" y="219089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628668" y="335033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5299341" y="284653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7026882" y="420441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955975" y="297214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773319" y="373280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5786065" y="288152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907251" y="313327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7344545" y="280754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5211512" y="184391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7013000" y="346951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5782624" y="308617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5627949" y="427015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6026131" y="384478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6357484" y="254040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42</a:t>
              </a:r>
              <a:endParaRPr sz="643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2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342640" y="142669"/>
            <a:ext cx="5631201" cy="6585137"/>
            <a:chOff x="3401998" y="213789"/>
            <a:chExt cx="5368643" cy="6278101"/>
          </a:xfrm>
        </p:grpSpPr>
        <p:sp>
          <p:nvSpPr>
            <p:cNvPr id="2" name="object 2"/>
            <p:cNvSpPr/>
            <p:nvPr/>
          </p:nvSpPr>
          <p:spPr>
            <a:xfrm>
              <a:off x="3422103" y="354167"/>
              <a:ext cx="5329108" cy="61377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306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6771664" y="3004204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6015756" y="625000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118788" y="3405804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960143" y="3405802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307247" y="3004202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602765" y="2711660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5428534" y="3942296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6349212" y="2347641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870555" y="3979883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5729725" y="2347641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6184564" y="397988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452357" y="271165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626608" y="394229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015756" y="21378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015631" y="347362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7033815" y="264409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467676" y="354829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001127" y="173209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782071" y="358981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3401998" y="172284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233039" y="335744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4224137" y="312842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442374" y="325525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7807299" y="312842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5588913" y="325525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8629515" y="172284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798231" y="335744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5030311" y="173209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6249216" y="358981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4997565" y="264409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6563637" y="354828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8629515" y="474095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5806315" y="311106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5209545" y="483519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6208802" y="2850696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6015640" y="298088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6015660" y="259916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6015689" y="440754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6821893" y="483519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5822493" y="285069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3401998" y="474095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6224963" y="3111068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42</a:t>
              </a:r>
              <a:endParaRPr sz="643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73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865121" y="112189"/>
            <a:ext cx="6559446" cy="6513315"/>
            <a:chOff x="3398313" y="213789"/>
            <a:chExt cx="5376013" cy="5338205"/>
          </a:xfrm>
        </p:grpSpPr>
        <p:sp>
          <p:nvSpPr>
            <p:cNvPr id="2" name="object 2"/>
            <p:cNvSpPr/>
            <p:nvPr/>
          </p:nvSpPr>
          <p:spPr>
            <a:xfrm>
              <a:off x="3422103" y="354167"/>
              <a:ext cx="5329108" cy="5197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306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6039551" y="213789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4850884" y="531742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7180629" y="531742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6039652" y="3179950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620526" y="2994228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7685941" y="2522781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5383578" y="2748824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7076806" y="3135291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207833" y="2235244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565739" y="3318122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5306877" y="1377086"/>
              <a:ext cx="94472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829319" y="3285892"/>
              <a:ext cx="513184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>
                <a:tabLst>
                  <a:tab pos="395377" algn="l"/>
                </a:tabLst>
              </a:pPr>
              <a:r>
                <a:rPr sz="643" dirty="0">
                  <a:latin typeface="Arial"/>
                  <a:cs typeface="Arial"/>
                </a:rPr>
                <a:t>21	10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795863" y="3074006"/>
              <a:ext cx="580831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>
                <a:tabLst>
                  <a:tab pos="463023" algn="l"/>
                </a:tabLst>
              </a:pPr>
              <a:r>
                <a:rPr sz="643" dirty="0">
                  <a:latin typeface="Arial"/>
                  <a:cs typeface="Arial"/>
                </a:rPr>
                <a:t>11	20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8114783" y="122462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5489722" y="3318123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847581" y="223524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14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978610" y="313529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671881" y="2748825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369422" y="2522782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434966" y="299422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3916730" y="1224629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19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748482" y="1377087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22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679738" y="2292280"/>
              <a:ext cx="812930" cy="6603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tabLst>
                  <a:tab pos="583152" algn="l"/>
                </a:tabLst>
              </a:pPr>
              <a:r>
                <a:rPr sz="643" dirty="0">
                  <a:latin typeface="Arial"/>
                  <a:cs typeface="Arial"/>
                </a:rPr>
                <a:t>39	28</a:t>
              </a:r>
              <a:endParaRPr sz="643">
                <a:latin typeface="Arial"/>
                <a:cs typeface="Arial"/>
              </a:endParaRPr>
            </a:p>
            <a:p>
              <a:pPr>
                <a:spcBef>
                  <a:spcPts val="88"/>
                </a:spcBef>
              </a:pPr>
              <a:endParaRPr sz="459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sz="643" dirty="0">
                  <a:latin typeface="Arial"/>
                  <a:cs typeface="Arial"/>
                </a:rPr>
                <a:t>26</a:t>
              </a:r>
              <a:endParaRPr sz="643">
                <a:latin typeface="Arial"/>
                <a:cs typeface="Arial"/>
              </a:endParaRPr>
            </a:p>
            <a:p>
              <a:pPr>
                <a:spcBef>
                  <a:spcPts val="88"/>
                </a:spcBef>
              </a:pPr>
              <a:endParaRPr sz="459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sz="964" baseline="7936" dirty="0">
                  <a:latin typeface="Arial"/>
                  <a:cs typeface="Arial"/>
                </a:rPr>
                <a:t>35    </a:t>
              </a:r>
              <a:r>
                <a:rPr sz="964" spc="81" baseline="7936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23      </a:t>
              </a:r>
              <a:r>
                <a:rPr sz="643" spc="-64" dirty="0">
                  <a:latin typeface="Arial"/>
                  <a:cs typeface="Arial"/>
                </a:rPr>
                <a:t> </a:t>
              </a:r>
              <a:r>
                <a:rPr sz="643" dirty="0">
                  <a:latin typeface="Arial"/>
                  <a:cs typeface="Arial"/>
                </a:rPr>
                <a:t>32    </a:t>
              </a:r>
              <a:r>
                <a:rPr sz="643" spc="55" dirty="0">
                  <a:latin typeface="Arial"/>
                  <a:cs typeface="Arial"/>
                </a:rPr>
                <a:t> </a:t>
              </a:r>
              <a:r>
                <a:rPr sz="964" baseline="7936" dirty="0">
                  <a:latin typeface="Arial"/>
                  <a:cs typeface="Arial"/>
                </a:rPr>
                <a:t>34</a:t>
              </a:r>
              <a:endParaRPr sz="964" baseline="7936">
                <a:latin typeface="Arial"/>
                <a:cs typeface="Arial"/>
              </a:endParaRPr>
            </a:p>
            <a:p>
              <a:pPr>
                <a:spcBef>
                  <a:spcPts val="97"/>
                </a:spcBef>
              </a:pPr>
              <a:endParaRPr sz="551">
                <a:latin typeface="Times New Roman"/>
                <a:cs typeface="Times New Roman"/>
              </a:endParaRPr>
            </a:p>
            <a:p>
              <a:pPr algn="ctr">
                <a:tabLst>
                  <a:tab pos="548163" algn="l"/>
                </a:tabLst>
              </a:pPr>
              <a:r>
                <a:rPr sz="643" dirty="0">
                  <a:latin typeface="Arial"/>
                  <a:cs typeface="Arial"/>
                </a:rPr>
                <a:t>29	38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015785" y="458725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25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5554212" y="385707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27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8633200" y="349596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4695505" y="395144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33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7336063" y="3951440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36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3398313" y="3495961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37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6477406" y="385707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40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015807" y="183468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41</a:t>
              </a:r>
              <a:endParaRPr sz="643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6015827" y="3571484"/>
              <a:ext cx="141126" cy="989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3326"/>
              <a:r>
                <a:rPr sz="643" dirty="0">
                  <a:latin typeface="Arial"/>
                  <a:cs typeface="Arial"/>
                </a:rPr>
                <a:t>42</a:t>
              </a:r>
              <a:endParaRPr sz="643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17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definition of a great circle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>
                    <a:hlinkClick r:id="rId2"/>
                  </a:rPr>
                  <a:t>The full definition.</a:t>
                </a:r>
                <a:endParaRPr lang="en-US" dirty="0" smtClean="0"/>
              </a:p>
              <a:p>
                <a:pPr>
                  <a:lnSpc>
                    <a:spcPct val="110000"/>
                  </a:lnSpc>
                </a:pPr>
                <a:r>
                  <a:rPr lang="en-US" dirty="0" smtClean="0"/>
                  <a:t>To simplify, I define a great circle with parameters: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 smtClean="0"/>
                  <a:t>   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[Center] [Radius] [Roll] [Pitch] [Yaw]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Center O (</a:t>
                </a:r>
                <a:r>
                  <a:rPr lang="en-US" dirty="0" err="1" smtClean="0"/>
                  <a:t>x,y,z</a:t>
                </a:r>
                <a:r>
                  <a:rPr lang="en-US" dirty="0" smtClean="0"/>
                  <a:t>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Radius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Roll: the rotation of the circle around x-axis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Pitch: the rotation of the circle around y-axis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Yaw: the rotation of the circle around z-axis (This parameter isn’t necessary because we don’t need the direction for the great circle)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For example: C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= [O (1,2,3)] [1]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]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] [0]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350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2FE2B-DFFE-455A-8625-9AA2DF40A2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30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3791</TotalTime>
  <Words>2874</Words>
  <Application>Microsoft Office PowerPoint</Application>
  <PresentationFormat>Widescreen</PresentationFormat>
  <Paragraphs>1000</Paragraphs>
  <Slides>82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Great Circles Problem</vt:lpstr>
      <vt:lpstr>Outline</vt:lpstr>
      <vt:lpstr>Problem Statement</vt:lpstr>
      <vt:lpstr>Model the problem</vt:lpstr>
      <vt:lpstr>Some properties</vt:lpstr>
      <vt:lpstr>A warm start with some base cases</vt:lpstr>
      <vt:lpstr>Get G4 from G3</vt:lpstr>
      <vt:lpstr>χ(G_n )=3 ???</vt:lpstr>
      <vt:lpstr>The definition of a great circle</vt:lpstr>
      <vt:lpstr>An arrangement</vt:lpstr>
      <vt:lpstr>Redraw the graph in 2D</vt:lpstr>
      <vt:lpstr>The special graph</vt:lpstr>
      <vt:lpstr>Some lemmas and theorems</vt:lpstr>
      <vt:lpstr>A basic properties of Gn</vt:lpstr>
      <vt:lpstr>Lemma 1</vt:lpstr>
      <vt:lpstr>Lemma 1 - Proof</vt:lpstr>
      <vt:lpstr>Lemma 1 - Proof</vt:lpstr>
      <vt:lpstr>Lemma 1 - Proof</vt:lpstr>
      <vt:lpstr>Lemma 2</vt:lpstr>
      <vt:lpstr>Lemma 2 - Proof</vt:lpstr>
      <vt:lpstr>G3 special , G4 special</vt:lpstr>
      <vt:lpstr>G5 special , G6 special</vt:lpstr>
      <vt:lpstr>Lemma 2 - Proof</vt:lpstr>
      <vt:lpstr>Lemma 2 - Proof</vt:lpstr>
      <vt:lpstr>Lemma 2 - Proof</vt:lpstr>
      <vt:lpstr>Lemma 2 - Proof</vt:lpstr>
      <vt:lpstr>Theorem 1. </vt:lpstr>
      <vt:lpstr>Theorem 1 - Proof</vt:lpstr>
      <vt:lpstr>Chromatic number</vt:lpstr>
      <vt:lpstr>Chromatic number</vt:lpstr>
      <vt:lpstr>An annotation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3k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2k circles</vt:lpstr>
      <vt:lpstr>Chromatic number of (6k+1) circles</vt:lpstr>
      <vt:lpstr>Chromatic number of (6k+1) circles</vt:lpstr>
      <vt:lpstr>Chromatic number of (6k+1) circles</vt:lpstr>
      <vt:lpstr>Chromatic number of (6k+1) circles</vt:lpstr>
      <vt:lpstr>Chromatic number of (6k+1) circles</vt:lpstr>
      <vt:lpstr>Chromatic number of (6k+1) circles</vt:lpstr>
      <vt:lpstr>Chromatic number of (6k+5) circles</vt:lpstr>
      <vt:lpstr>Chromatic number of (6k+5) circles</vt:lpstr>
      <vt:lpstr>Chromatic number of (6k+5) circles</vt:lpstr>
      <vt:lpstr>Chromatic number of (6k+5) circles</vt:lpstr>
      <vt:lpstr>Chromatic number of (6k+5) circles</vt:lpstr>
      <vt:lpstr>Generated 1000 great circles of 5, 6, 7, 8 great circles</vt:lpstr>
      <vt:lpstr>Non-isomorphic graphs</vt:lpstr>
      <vt:lpstr>Non-isomorphic graphs made by  6 great circles</vt:lpstr>
      <vt:lpstr>PowerPoint Presentation</vt:lpstr>
      <vt:lpstr>PowerPoint Presentation</vt:lpstr>
      <vt:lpstr>PowerPoint Presentation</vt:lpstr>
      <vt:lpstr>PowerPoint Presentation</vt:lpstr>
      <vt:lpstr>Non-isomorphic graphs made by  7 great circles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Circles Problem</dc:title>
  <dc:creator>Kha</dc:creator>
  <cp:lastModifiedBy>Kha</cp:lastModifiedBy>
  <cp:revision>323</cp:revision>
  <cp:lastPrinted>2015-04-21T04:18:55Z</cp:lastPrinted>
  <dcterms:created xsi:type="dcterms:W3CDTF">2015-03-25T06:39:13Z</dcterms:created>
  <dcterms:modified xsi:type="dcterms:W3CDTF">2015-05-26T04:19:20Z</dcterms:modified>
</cp:coreProperties>
</file>